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79" r:id="rId3"/>
    <p:sldId id="280" r:id="rId4"/>
    <p:sldId id="257" r:id="rId5"/>
    <p:sldId id="281" r:id="rId6"/>
    <p:sldId id="287" r:id="rId7"/>
    <p:sldId id="258" r:id="rId8"/>
    <p:sldId id="288" r:id="rId9"/>
    <p:sldId id="285" r:id="rId10"/>
    <p:sldId id="289" r:id="rId11"/>
    <p:sldId id="284" r:id="rId12"/>
    <p:sldId id="290" r:id="rId13"/>
    <p:sldId id="282" r:id="rId14"/>
    <p:sldId id="291" r:id="rId15"/>
    <p:sldId id="272" r:id="rId16"/>
    <p:sldId id="292" r:id="rId17"/>
    <p:sldId id="260" r:id="rId18"/>
    <p:sldId id="293" r:id="rId19"/>
    <p:sldId id="286" r:id="rId20"/>
    <p:sldId id="294" r:id="rId21"/>
    <p:sldId id="283" r:id="rId22"/>
    <p:sldId id="295" r:id="rId23"/>
    <p:sldId id="261" r:id="rId24"/>
    <p:sldId id="296" r:id="rId25"/>
    <p:sldId id="262" r:id="rId26"/>
    <p:sldId id="297" r:id="rId27"/>
    <p:sldId id="263" r:id="rId28"/>
    <p:sldId id="264" r:id="rId29"/>
    <p:sldId id="299" r:id="rId30"/>
    <p:sldId id="300" r:id="rId31"/>
    <p:sldId id="27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32"/>
    <p:penClr>
      <a:srgbClr val="FF0000"/>
    </p:penClr>
  </p:showPr>
  <p:clrMru>
    <a:srgbClr val="FFFFFF"/>
    <a:srgbClr val="008000"/>
    <a:srgbClr val="CC3300"/>
    <a:srgbClr val="FF66FF"/>
    <a:srgbClr val="9F2936"/>
    <a:srgbClr val="99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86" autoAdjust="0"/>
    <p:restoredTop sz="86420" autoAdjust="0"/>
  </p:normalViewPr>
  <p:slideViewPr>
    <p:cSldViewPr>
      <p:cViewPr varScale="1">
        <p:scale>
          <a:sx n="64" d="100"/>
          <a:sy n="64" d="100"/>
        </p:scale>
        <p:origin x="-30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9B8E6-8CF2-48D2-A418-96D3498B7691}" type="datetimeFigureOut">
              <a:rPr lang="en-US" smtClean="0"/>
              <a:pPr/>
              <a:t>6/3/2011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FC38F-08E7-4158-A2D5-3B8B8C85C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FC38F-08E7-4158-A2D5-3B8B8C85C70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FC38F-08E7-4158-A2D5-3B8B8C85C70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FC38F-08E7-4158-A2D5-3B8B8C85C700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40000">
    <p:diamond/>
    <p:sndAc>
      <p:stSnd>
        <p:snd r:embed="rId1" name="Sri Gouranga Seva Sadan256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40000">
    <p:diamond/>
    <p:sndAc>
      <p:stSnd>
        <p:snd r:embed="rId1" name="Sri Gouranga Seva Sadan256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40000">
    <p:diamond/>
    <p:sndAc>
      <p:stSnd>
        <p:snd r:embed="rId1" name="Sri Gouranga Seva Sadan256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40000">
    <p:diamond/>
    <p:sndAc>
      <p:stSnd>
        <p:snd r:embed="rId1" name="Sri Gouranga Seva Sadan256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40000">
    <p:diamond/>
    <p:sndAc>
      <p:stSnd>
        <p:snd r:embed="rId1" name="Sri Gouranga Seva Sadan256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40000">
    <p:diamond/>
    <p:sndAc>
      <p:stSnd>
        <p:snd r:embed="rId1" name="Sri Gouranga Seva Sadan256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40000">
    <p:diamond/>
    <p:sndAc>
      <p:stSnd>
        <p:snd r:embed="rId1" name="Sri Gouranga Seva Sadan256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40000">
    <p:diamond/>
    <p:sndAc>
      <p:stSnd>
        <p:snd r:embed="rId1" name="Sri Gouranga Seva Sadan256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40000">
    <p:diamond/>
    <p:sndAc>
      <p:stSnd>
        <p:snd r:embed="rId1" name="Sri Gouranga Seva Sadan256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40000">
    <p:diamond/>
    <p:sndAc>
      <p:stSnd>
        <p:snd r:embed="rId1" name="Sri Gouranga Seva Sadan256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40000">
    <p:diamond/>
    <p:sndAc>
      <p:stSnd>
        <p:snd r:embed="rId1" name="Sri Gouranga Seva Sadan256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40000">
    <p:diamond/>
    <p:sndAc>
      <p:stSnd>
        <p:snd r:embed="rId13" name="Sri Gouranga Seva Sadan256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SHRAM\Desktop\Track%20for%20Presentation.wav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mantra's%20&amp;%20bhajans\Radha%20rani%20bhajan\07-HE%20DHAM%20RE%20SABSE%20BADA.mp3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rack for Presentation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534400" y="304800"/>
            <a:ext cx="304800" cy="304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219200"/>
            <a:ext cx="7391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solidFill>
                  <a:srgbClr val="FFFF00"/>
                </a:solidFill>
                <a:latin typeface="+mj-lt"/>
              </a:rPr>
              <a:t>SRI GOURANGA SEVA SADAN </a:t>
            </a:r>
          </a:p>
          <a:p>
            <a:pPr algn="ctr"/>
            <a:r>
              <a:rPr lang="en-US" sz="3600" b="1" u="sng" dirty="0" smtClean="0">
                <a:solidFill>
                  <a:srgbClr val="FFFF00"/>
                </a:solidFill>
                <a:latin typeface="+mj-lt"/>
              </a:rPr>
              <a:t>A – 19, SAHEED NAGAR , BHUBANESWAR</a:t>
            </a:r>
            <a:endParaRPr lang="en-US" sz="3600" b="1" u="sng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ransition spd="slow" advClick="0" advTm="6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1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  <a:solidFill>
            <a:srgbClr val="990033"/>
          </a:solidFill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THE NEW CHARITABLE DISPENSARY IS BEING CONSTRUCTED IN THE PREMISES OF SRI GOURANGA SEVA SADAN AT BHUBANESWAR. THE CONSTRUCTION WORK STARTED ON  2</a:t>
            </a:r>
            <a:r>
              <a:rPr lang="en-US" baseline="30000" dirty="0" smtClean="0"/>
              <a:t>ND</a:t>
            </a:r>
            <a:r>
              <a:rPr lang="en-US" dirty="0" smtClean="0"/>
              <a:t> JANUARY 2011. </a:t>
            </a:r>
          </a:p>
          <a:p>
            <a:pPr algn="ctr"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Font typeface="Wingdings" pitchFamily="2" charset="2"/>
              <a:buChar char="v"/>
            </a:pPr>
            <a:r>
              <a:rPr lang="en-US" sz="4000" dirty="0" smtClean="0">
                <a:solidFill>
                  <a:srgbClr val="FFFF00"/>
                </a:solidFill>
              </a:rPr>
              <a:t>TARGET GROUP : THE UNDERPRIVILIGED</a:t>
            </a:r>
          </a:p>
          <a:p>
            <a:pPr algn="ctr">
              <a:buFont typeface="Wingdings" pitchFamily="2" charset="2"/>
              <a:buChar char="v"/>
            </a:pPr>
            <a:endParaRPr lang="en-US" dirty="0" smtClean="0">
              <a:solidFill>
                <a:srgbClr val="FFFF00"/>
              </a:solidFill>
            </a:endParaRPr>
          </a:p>
          <a:p>
            <a:pPr algn="ctr">
              <a:buFont typeface="Wingdings" pitchFamily="2" charset="2"/>
              <a:buChar char="v"/>
            </a:pPr>
            <a:r>
              <a:rPr lang="en-US" sz="3400" dirty="0" smtClean="0">
                <a:solidFill>
                  <a:srgbClr val="FFFF00"/>
                </a:solidFill>
              </a:rPr>
              <a:t>PRIMARY OBJECTIVE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TO PROVIDE FREE MEDICAL CONSULTANCY BY SUPERSPECAILISTS FROM DIFFERENT DEPATMENTS.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TO PROVIDE FREE TREATMENT BY WAY OF MEDICINE, DRESSING ETC.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PHYSIOTHERAPY 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HOST BLOOD DONATION CAMPS.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HOST AWARENESS CAMPS.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CHARITABLE DISPENSARY UNDER CONSTRUCTION AT BHUBANESWAR</a:t>
            </a:r>
            <a:b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24/02/2011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Click="0" advTm="12000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 MEDICAL CAMP FOR THE SENIOR CITIZENS IN MENDHASALA BASTI</a:t>
            </a:r>
            <a:br>
              <a:rPr lang="en-US" sz="3200" b="1" u="sng" dirty="0" smtClean="0">
                <a:solidFill>
                  <a:srgbClr val="FF0000"/>
                </a:solidFill>
              </a:rPr>
            </a:br>
            <a:r>
              <a:rPr lang="en-US" sz="3200" b="1" u="sng" dirty="0" smtClean="0">
                <a:solidFill>
                  <a:schemeClr val="accent3">
                    <a:lumMod val="75000"/>
                  </a:schemeClr>
                </a:solidFill>
              </a:rPr>
              <a:t>27/02/2011</a:t>
            </a:r>
            <a:endParaRPr lang="en-US" sz="3200" b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2" descr="C:\Documents and Settings\ASHRAM\My Documents\medical camps\scan00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8237" y="1981200"/>
            <a:ext cx="7989651" cy="42672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MEDICAL CAMP FOR THE SENIOR CITIZENS MENDHASALA BASTI,  </a:t>
            </a:r>
            <a:r>
              <a:rPr lang="en-US" sz="3200" b="1" u="sng" dirty="0" smtClean="0">
                <a:solidFill>
                  <a:schemeClr val="accent3">
                    <a:lumMod val="75000"/>
                  </a:schemeClr>
                </a:solidFill>
              </a:rPr>
              <a:t>27/02/2011</a:t>
            </a:r>
            <a:endParaRPr lang="en-US" sz="3200" b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9566"/>
            <a:ext cx="8229600" cy="5638800"/>
          </a:xfrm>
          <a:solidFill>
            <a:srgbClr val="9F2936"/>
          </a:solidFill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/>
              <a:t>MENDHASALA IS A VILLAGE 20 KMS FROM BHUBANESWAR IN THE DISTRICT OF KHURDA.THE POPULATION MOSTLY COMPRISES OF FARMERS AND DAILY WAGE LABOURERS. A CAMP ESPECIALLY FOR THE OLD WAS ORGANIZED BY THE SEVA SADAN.</a:t>
            </a:r>
          </a:p>
          <a:p>
            <a:pPr algn="ctr"/>
            <a:endParaRPr lang="en-US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Font typeface="Wingdings" pitchFamily="2" charset="2"/>
              <a:buChar char="v"/>
            </a:pPr>
            <a:r>
              <a:rPr lang="en-US" sz="1800" dirty="0" smtClean="0">
                <a:solidFill>
                  <a:srgbClr val="FFFF00"/>
                </a:solidFill>
              </a:rPr>
              <a:t>NUMBER OF PATIENTS : 200</a:t>
            </a:r>
          </a:p>
          <a:p>
            <a:pPr>
              <a:buFont typeface="Wingdings" pitchFamily="2" charset="2"/>
              <a:buChar char="q"/>
            </a:pPr>
            <a:r>
              <a:rPr lang="en-US" sz="1600" u="sng" dirty="0" smtClean="0">
                <a:solidFill>
                  <a:srgbClr val="FFFF00"/>
                </a:solidFill>
              </a:rPr>
              <a:t>MAJOR DISEASES</a:t>
            </a:r>
          </a:p>
          <a:p>
            <a:pPr lvl="1">
              <a:buFont typeface="Courier New" pitchFamily="49" charset="0"/>
              <a:buChar char="o"/>
            </a:pPr>
            <a:r>
              <a:rPr lang="en-US" sz="1400" dirty="0" smtClean="0"/>
              <a:t>ANEMIA.</a:t>
            </a:r>
          </a:p>
          <a:p>
            <a:pPr lvl="1">
              <a:buFont typeface="Courier New" pitchFamily="49" charset="0"/>
              <a:buChar char="o"/>
            </a:pPr>
            <a:r>
              <a:rPr lang="en-US" sz="1400" dirty="0" smtClean="0"/>
              <a:t>OSTEOPOROSIS.</a:t>
            </a:r>
          </a:p>
          <a:p>
            <a:pPr lvl="1">
              <a:buFont typeface="Courier New" pitchFamily="49" charset="0"/>
              <a:buChar char="o"/>
            </a:pPr>
            <a:r>
              <a:rPr lang="en-US" sz="1400" dirty="0" smtClean="0"/>
              <a:t>ARTHIRITIS.</a:t>
            </a:r>
          </a:p>
          <a:p>
            <a:pPr lvl="1">
              <a:buFont typeface="Courier New" pitchFamily="49" charset="0"/>
              <a:buChar char="o"/>
            </a:pPr>
            <a:r>
              <a:rPr lang="en-US" sz="1400" dirty="0" smtClean="0"/>
              <a:t>BLOOD PRESSURE AND DIABITIES</a:t>
            </a:r>
          </a:p>
          <a:p>
            <a:pPr lvl="1">
              <a:buFont typeface="Courier New" pitchFamily="49" charset="0"/>
              <a:buChar char="o"/>
            </a:pPr>
            <a:r>
              <a:rPr lang="en-US" sz="1400" dirty="0" smtClean="0"/>
              <a:t>CATARACT.</a:t>
            </a:r>
          </a:p>
          <a:p>
            <a:pPr algn="ctr">
              <a:buFont typeface="Wingdings" pitchFamily="2" charset="2"/>
              <a:buChar char="v"/>
            </a:pPr>
            <a:r>
              <a:rPr lang="en-US" sz="1800" dirty="0" smtClean="0">
                <a:solidFill>
                  <a:srgbClr val="FFFF00"/>
                </a:solidFill>
              </a:rPr>
              <a:t>SERVICES PROVIDED</a:t>
            </a:r>
          </a:p>
          <a:p>
            <a:pPr>
              <a:buFont typeface="Wingdings" pitchFamily="2" charset="2"/>
              <a:buChar char="q"/>
            </a:pPr>
            <a:r>
              <a:rPr lang="en-US" sz="1600" u="sng" dirty="0" smtClean="0">
                <a:solidFill>
                  <a:srgbClr val="FFFF00"/>
                </a:solidFill>
              </a:rPr>
              <a:t>FREE CONSULTANCY BY. </a:t>
            </a:r>
          </a:p>
          <a:p>
            <a:pPr lvl="1">
              <a:buFont typeface="Courier New" pitchFamily="49" charset="0"/>
              <a:buChar char="o"/>
            </a:pPr>
            <a:r>
              <a:rPr lang="en-US" sz="1400" dirty="0" smtClean="0"/>
              <a:t>MEDICINE SPECIALISTS.</a:t>
            </a:r>
          </a:p>
          <a:p>
            <a:pPr lvl="1">
              <a:buFont typeface="Courier New" pitchFamily="49" charset="0"/>
              <a:buChar char="o"/>
            </a:pPr>
            <a:r>
              <a:rPr lang="en-US" sz="1400" dirty="0" smtClean="0"/>
              <a:t>ORTHOPAEDIC.</a:t>
            </a:r>
          </a:p>
          <a:p>
            <a:pPr lvl="1">
              <a:buFont typeface="Courier New" pitchFamily="49" charset="0"/>
              <a:buChar char="o"/>
            </a:pPr>
            <a:r>
              <a:rPr lang="en-US" sz="1400" dirty="0" smtClean="0"/>
              <a:t>OPTHALMOLOGIST.</a:t>
            </a:r>
          </a:p>
          <a:p>
            <a:pPr>
              <a:buFont typeface="Wingdings" pitchFamily="2" charset="2"/>
              <a:buChar char="q"/>
            </a:pPr>
            <a:r>
              <a:rPr lang="en-US" sz="1600" dirty="0" smtClean="0"/>
              <a:t>FREE  DISRIBUTION OF MEDICINE.     NUTRITIONAL SUPPLEMENTS.    BASIC EXERCISES FOR              </a:t>
            </a:r>
          </a:p>
          <a:p>
            <a:pPr>
              <a:buNone/>
            </a:pPr>
            <a:r>
              <a:rPr lang="en-US" sz="1600" dirty="0" smtClean="0"/>
              <a:t>                                                                                                                                   ARTHIRITIS.</a:t>
            </a:r>
          </a:p>
          <a:p>
            <a:endParaRPr lang="en-US" sz="2400" dirty="0"/>
          </a:p>
        </p:txBody>
      </p:sp>
    </p:spTree>
  </p:cSld>
  <p:clrMapOvr>
    <a:masterClrMapping/>
  </p:clrMapOvr>
  <p:transition spd="slow" advClick="0" advTm="12000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/>
            </a:r>
            <a:br>
              <a:rPr lang="en-US" sz="3200" b="1" u="sng" dirty="0" smtClean="0">
                <a:solidFill>
                  <a:srgbClr val="FF0000"/>
                </a:solidFill>
              </a:rPr>
            </a:br>
            <a:r>
              <a:rPr lang="en-US" sz="3200" b="1" u="sng" dirty="0" smtClean="0">
                <a:solidFill>
                  <a:srgbClr val="FF0000"/>
                </a:solidFill>
              </a:rPr>
              <a:t>MEDICAL CAMP VILLAGE ANANTAPUR, CUTTACK</a:t>
            </a:r>
            <a:br>
              <a:rPr lang="en-US" sz="3200" b="1" u="sng" dirty="0" smtClean="0">
                <a:solidFill>
                  <a:srgbClr val="FF0000"/>
                </a:solidFill>
              </a:rPr>
            </a:br>
            <a:r>
              <a:rPr lang="en-US" sz="3200" b="1" u="sng" dirty="0" smtClean="0">
                <a:solidFill>
                  <a:schemeClr val="accent3">
                    <a:lumMod val="75000"/>
                  </a:schemeClr>
                </a:solidFill>
              </a:rPr>
              <a:t>02/03/2011 </a:t>
            </a:r>
            <a:r>
              <a:rPr lang="en-US" sz="3200" b="1" u="sng" dirty="0" smtClean="0">
                <a:solidFill>
                  <a:srgbClr val="FF0000"/>
                </a:solidFill>
              </a:rPr>
              <a:t/>
            </a:r>
            <a:br>
              <a:rPr lang="en-US" sz="3200" b="1" u="sng" dirty="0" smtClean="0">
                <a:solidFill>
                  <a:srgbClr val="FF0000"/>
                </a:solidFill>
              </a:rPr>
            </a:br>
            <a:endParaRPr lang="en-US" sz="3200" b="1" u="sng" dirty="0">
              <a:solidFill>
                <a:srgbClr val="FF0000"/>
              </a:solidFill>
            </a:endParaRPr>
          </a:p>
        </p:txBody>
      </p:sp>
      <p:pic>
        <p:nvPicPr>
          <p:cNvPr id="4" name="Content Placeholder 2" descr="C:\Documents and Settings\ASHRAM\My Documents\medical camps\scan00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76400"/>
            <a:ext cx="6934200" cy="44196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MEDICAL CAMP VILLAGE ANANTAPUR, CUTTACK</a:t>
            </a:r>
            <a:br>
              <a:rPr lang="en-US" sz="3200" b="1" u="sng" dirty="0" smtClean="0">
                <a:solidFill>
                  <a:srgbClr val="FF0000"/>
                </a:solidFill>
              </a:rPr>
            </a:br>
            <a:r>
              <a:rPr lang="en-US" sz="3200" b="1" u="sng" dirty="0" smtClean="0">
                <a:solidFill>
                  <a:schemeClr val="accent3">
                    <a:lumMod val="75000"/>
                  </a:schemeClr>
                </a:solidFill>
              </a:rPr>
              <a:t>02/03/2011</a:t>
            </a:r>
            <a:endParaRPr lang="en-US" sz="3200" b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990033"/>
          </a:solidFill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sz="2600" dirty="0" smtClean="0"/>
              <a:t>ANANTPUR IS A VILLAGE IN DISTRICT CUTTACK. THE MAJOR OCCUPATION IS AGRICULTURE AND FARMING. A MULTIDISCIPLINARY MEDICAL CAMP WAS CONDUCTED. </a:t>
            </a:r>
          </a:p>
          <a:p>
            <a:endParaRPr lang="en-US" sz="1800" dirty="0" smtClean="0"/>
          </a:p>
          <a:p>
            <a:pPr algn="ctr">
              <a:buFont typeface="Wingdings" pitchFamily="2" charset="2"/>
              <a:buChar char="v"/>
            </a:pPr>
            <a:r>
              <a:rPr lang="en-US" sz="2300" dirty="0" smtClean="0">
                <a:solidFill>
                  <a:srgbClr val="FFFF00"/>
                </a:solidFill>
              </a:rPr>
              <a:t>NUMBER OF PATIENTS :700</a:t>
            </a:r>
          </a:p>
          <a:p>
            <a:pPr>
              <a:buFont typeface="Wingdings" pitchFamily="2" charset="2"/>
              <a:buChar char="q"/>
            </a:pPr>
            <a:r>
              <a:rPr lang="en-US" sz="2100" u="sng" dirty="0" smtClean="0">
                <a:solidFill>
                  <a:srgbClr val="FFFF00"/>
                </a:solidFill>
              </a:rPr>
              <a:t>MAJOR DISEASES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GASTREONTOLOGICAL DISORDERS.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SCABIES.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FUNGUL INFECTION.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WORMS INFESTATION.</a:t>
            </a:r>
          </a:p>
          <a:p>
            <a:pPr algn="ctr">
              <a:buFont typeface="Wingdings" pitchFamily="2" charset="2"/>
              <a:buChar char="v"/>
            </a:pPr>
            <a:r>
              <a:rPr lang="en-US" sz="2300" dirty="0" smtClean="0">
                <a:solidFill>
                  <a:srgbClr val="FFFF00"/>
                </a:solidFill>
              </a:rPr>
              <a:t>SERVICES PROVIDED</a:t>
            </a:r>
          </a:p>
          <a:p>
            <a:pPr>
              <a:buFont typeface="Wingdings" pitchFamily="2" charset="2"/>
              <a:buChar char="q"/>
            </a:pPr>
            <a:r>
              <a:rPr lang="en-US" sz="2100" u="sng" dirty="0" smtClean="0">
                <a:solidFill>
                  <a:srgbClr val="FFFF00"/>
                </a:solidFill>
              </a:rPr>
              <a:t>FREE CONSULTANCY BY 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MEDICINE SPECIALIST.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PEDEATRICIAN.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GASTREONTOLOGIST.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GYNAECHOLOGIST.</a:t>
            </a:r>
          </a:p>
          <a:p>
            <a:pPr lvl="1"/>
            <a:endParaRPr lang="en-US" sz="1400" dirty="0" smtClean="0"/>
          </a:p>
          <a:p>
            <a:pPr>
              <a:buFont typeface="Wingdings" pitchFamily="2" charset="2"/>
              <a:buChar char="q"/>
            </a:pPr>
            <a:r>
              <a:rPr lang="en-US" sz="1800" dirty="0" smtClean="0"/>
              <a:t>FREE  DISRIBUTION OF MEDICINE</a:t>
            </a:r>
          </a:p>
          <a:p>
            <a:pPr>
              <a:buFont typeface="Wingdings" pitchFamily="2" charset="2"/>
              <a:buChar char="q"/>
            </a:pPr>
            <a:r>
              <a:rPr lang="en-US" sz="1800" dirty="0" smtClean="0"/>
              <a:t>AWRAENESS ABOUT IMPORTANCE OF MAINTAINING PROPER HYGIENE AND SANITATION IN PREVENTION OF DISEASES</a:t>
            </a:r>
          </a:p>
          <a:p>
            <a:endParaRPr lang="en-US" dirty="0"/>
          </a:p>
        </p:txBody>
      </p:sp>
    </p:spTree>
  </p:cSld>
  <p:clrMapOvr>
    <a:masterClrMapping/>
  </p:clrMapOvr>
  <p:transition spd="slow" advClick="0" advTm="12000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DISTRIBUTION OF MEDICINE AT MEDICAL CAMP KALAYANPUR, NAYAGARH</a:t>
            </a:r>
            <a:br>
              <a:rPr lang="en-US" sz="3200" b="1" u="sng" dirty="0" smtClean="0">
                <a:solidFill>
                  <a:srgbClr val="FF0000"/>
                </a:solidFill>
              </a:rPr>
            </a:br>
            <a:r>
              <a:rPr lang="en-US" sz="3200" b="1" u="sng" dirty="0" smtClean="0">
                <a:solidFill>
                  <a:schemeClr val="accent3">
                    <a:lumMod val="75000"/>
                  </a:schemeClr>
                </a:solidFill>
              </a:rPr>
              <a:t>25/03/2011</a:t>
            </a:r>
            <a:endParaRPr lang="en-US" sz="3200" b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074" name="Picture 2" descr="C:\Documents and Settings\ASHRAM\My Documents\medical camps\scan000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981200"/>
            <a:ext cx="6400800" cy="41148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2000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  <a:solidFill>
            <a:srgbClr val="9F2936"/>
          </a:solidFill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000" dirty="0" smtClean="0"/>
              <a:t>KALAYANPUR IS A VILLAGE IN THE DISTRICT OF NAYAGARH. THE MAJORITY OF THE POPULATION ARE FARMERS AND ARTISANS.</a:t>
            </a:r>
          </a:p>
          <a:p>
            <a:endParaRPr lang="en-US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Font typeface="Wingdings" pitchFamily="2" charset="2"/>
              <a:buChar char="v"/>
            </a:pPr>
            <a:r>
              <a:rPr lang="en-US" sz="1800" dirty="0" smtClean="0">
                <a:solidFill>
                  <a:srgbClr val="FFFF00"/>
                </a:solidFill>
              </a:rPr>
              <a:t>NUMBER OF PATIENTS 800</a:t>
            </a:r>
          </a:p>
          <a:p>
            <a:pPr>
              <a:buFont typeface="Wingdings" pitchFamily="2" charset="2"/>
              <a:buChar char="q"/>
            </a:pPr>
            <a:r>
              <a:rPr lang="en-US" sz="1600" u="sng" dirty="0" smtClean="0">
                <a:solidFill>
                  <a:srgbClr val="FFFF00"/>
                </a:solidFill>
              </a:rPr>
              <a:t>MAJOR DISEASES</a:t>
            </a:r>
          </a:p>
          <a:p>
            <a:pPr lvl="1">
              <a:buFont typeface="Courier New" pitchFamily="49" charset="0"/>
              <a:buChar char="o"/>
            </a:pPr>
            <a:r>
              <a:rPr lang="en-US" sz="1400" dirty="0" smtClean="0"/>
              <a:t>AMEBIOSIS</a:t>
            </a:r>
          </a:p>
          <a:p>
            <a:pPr lvl="1">
              <a:buFont typeface="Courier New" pitchFamily="49" charset="0"/>
              <a:buChar char="o"/>
            </a:pPr>
            <a:r>
              <a:rPr lang="en-US" sz="1400" dirty="0" smtClean="0"/>
              <a:t>RESIPRATORY DISORDER/FEVER</a:t>
            </a:r>
          </a:p>
          <a:p>
            <a:pPr lvl="1">
              <a:buFont typeface="Courier New" pitchFamily="49" charset="0"/>
              <a:buChar char="o"/>
            </a:pPr>
            <a:r>
              <a:rPr lang="en-US" sz="1400" dirty="0" smtClean="0"/>
              <a:t>SKIN DISEASE</a:t>
            </a:r>
          </a:p>
          <a:p>
            <a:pPr algn="ctr">
              <a:buFont typeface="Wingdings" pitchFamily="2" charset="2"/>
              <a:buChar char="v"/>
            </a:pPr>
            <a:r>
              <a:rPr lang="en-US" sz="1800" dirty="0" smtClean="0">
                <a:solidFill>
                  <a:srgbClr val="FFFF00"/>
                </a:solidFill>
              </a:rPr>
              <a:t>SERVICES PROVIDED</a:t>
            </a:r>
          </a:p>
          <a:p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457200" y="4267200"/>
            <a:ext cx="71628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400" dirty="0" smtClean="0">
                <a:solidFill>
                  <a:srgbClr val="FFFF00"/>
                </a:solidFill>
              </a:rPr>
              <a:t>      </a:t>
            </a:r>
            <a:r>
              <a:rPr lang="en-US" sz="1600" u="sng" dirty="0" smtClean="0">
                <a:solidFill>
                  <a:srgbClr val="FFFF00"/>
                </a:solidFill>
              </a:rPr>
              <a:t>FREE CONSULTANCY BY </a:t>
            </a:r>
          </a:p>
          <a:p>
            <a:pPr lvl="1">
              <a:buFont typeface="Courier New" pitchFamily="49" charset="0"/>
              <a:buChar char="o"/>
            </a:pPr>
            <a:r>
              <a:rPr lang="en-US" sz="1400" dirty="0" smtClean="0"/>
              <a:t>    MEDICINE SPECIALIST.</a:t>
            </a:r>
          </a:p>
          <a:p>
            <a:pPr lvl="1">
              <a:buFont typeface="Courier New" pitchFamily="49" charset="0"/>
              <a:buChar char="o"/>
            </a:pPr>
            <a:r>
              <a:rPr lang="en-US" sz="1400" dirty="0" smtClean="0"/>
              <a:t>    CHEST SPECIALISTS.</a:t>
            </a:r>
          </a:p>
          <a:p>
            <a:pPr lvl="1">
              <a:buFont typeface="Courier New" pitchFamily="49" charset="0"/>
              <a:buChar char="o"/>
            </a:pPr>
            <a:r>
              <a:rPr lang="en-US" sz="1400" dirty="0" smtClean="0"/>
              <a:t>    GASTREONTOLOGIST.</a:t>
            </a:r>
          </a:p>
          <a:p>
            <a:pPr lvl="1"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Wingdings" pitchFamily="2" charset="2"/>
              <a:buChar char="q"/>
            </a:pPr>
            <a:r>
              <a:rPr lang="en-US" sz="1600" dirty="0" smtClean="0"/>
              <a:t>      FREE  DISRIBUTION OF MEDICINE.</a:t>
            </a:r>
          </a:p>
          <a:p>
            <a:pPr>
              <a:buFont typeface="Wingdings" pitchFamily="2" charset="2"/>
              <a:buChar char="q"/>
            </a:pPr>
            <a:r>
              <a:rPr lang="en-US" sz="1600" dirty="0" smtClean="0"/>
              <a:t>      AWRAENESS ABOUT IMPORTANCE OF MAINTAINING PROPER HYGIENE AND    </a:t>
            </a:r>
          </a:p>
          <a:p>
            <a:pPr>
              <a:buFont typeface="Wingdings" pitchFamily="2" charset="2"/>
              <a:buChar char="q"/>
            </a:pPr>
            <a:r>
              <a:rPr lang="en-US" sz="1600" dirty="0" smtClean="0"/>
              <a:t>      </a:t>
            </a:r>
            <a:r>
              <a:rPr lang="en-US" sz="1600" dirty="0" smtClean="0"/>
              <a:t>SANITATION </a:t>
            </a:r>
            <a:r>
              <a:rPr lang="en-US" sz="1600" dirty="0" smtClean="0"/>
              <a:t>IN PREVENTION OF DISEASES.</a:t>
            </a:r>
          </a:p>
          <a:p>
            <a:pPr>
              <a:buFont typeface="Wingdings" pitchFamily="2" charset="2"/>
              <a:buChar char="q"/>
            </a:pPr>
            <a:r>
              <a:rPr lang="en-US" sz="1600" dirty="0" smtClean="0"/>
              <a:t>      DISTRIBUTION OF BLEACHING POWDER AND HALOGEN TABLETS.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FF0000"/>
                </a:solidFill>
              </a:rPr>
              <a:t>DISTRIBUTION OF MEDICINE AT MEDICAL CAMP KALAYANPUR, NAYAGARH</a:t>
            </a:r>
            <a:br>
              <a:rPr lang="en-US" sz="3200" b="1" u="sng" dirty="0" smtClean="0">
                <a:solidFill>
                  <a:srgbClr val="FF0000"/>
                </a:solidFill>
              </a:rPr>
            </a:br>
            <a:r>
              <a:rPr lang="en-US" sz="3200" b="1" u="sng" dirty="0" smtClean="0">
                <a:solidFill>
                  <a:schemeClr val="accent3">
                    <a:lumMod val="75000"/>
                  </a:schemeClr>
                </a:solidFill>
              </a:rPr>
              <a:t>25/03/2011</a:t>
            </a:r>
            <a:endParaRPr lang="en-US" sz="3200" dirty="0"/>
          </a:p>
        </p:txBody>
      </p:sp>
    </p:spTree>
  </p:cSld>
  <p:clrMapOvr>
    <a:masterClrMapping/>
  </p:clrMapOvr>
  <p:transition spd="slow" advClick="0" advTm="12000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7-HE DHAM RE SABSE BAD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CD Audio 4">
            <a:hlinkClick r:id="" action="ppaction://media"/>
          </p:cNvPr>
          <p:cNvPicPr>
            <a:picLocks noRot="1" noChangeAspect="1"/>
          </p:cNvPicPr>
          <p:nvPr>
            <a:audioCd>
              <a:st track="1"/>
              <a:end track="1" time="149"/>
            </a:audioCd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098" name="Picture 2" descr="C:\Documents and Settings\ASHRAM\My Documents\medical camps\scan0009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219200" y="1981200"/>
            <a:ext cx="6781800" cy="4419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FF0000"/>
                </a:solidFill>
              </a:rPr>
              <a:t>MOBILE VAN WITH VOLUNTEERS AT MEDICAL CAMP AT SHIKHARCHANDI BASTI, BHUBANESWAR</a:t>
            </a:r>
            <a:br>
              <a:rPr lang="en-US" sz="3200" b="1" u="sng" dirty="0" smtClean="0">
                <a:solidFill>
                  <a:srgbClr val="FF0000"/>
                </a:solidFill>
              </a:rPr>
            </a:br>
            <a:r>
              <a:rPr lang="en-US" sz="3200" b="1" u="sng" dirty="0" smtClean="0">
                <a:solidFill>
                  <a:schemeClr val="accent3">
                    <a:lumMod val="75000"/>
                  </a:schemeClr>
                </a:solidFill>
              </a:rPr>
              <a:t>15/04/2011</a:t>
            </a:r>
            <a:endParaRPr lang="en-US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4000">
    <p:diamond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761999"/>
          </a:xfrm>
          <a:solidFill>
            <a:srgbClr val="990033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1" dirty="0" smtClean="0"/>
              <a:t>SHIKARCHANDI IS A SLUM IN BHUABNESWAR.  THE INHABITANTS ARE MOSTLY DAILY WAGE LABORERES AND COWHERDS.</a:t>
            </a:r>
            <a:endParaRPr lang="en-US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228600" y="2367171"/>
            <a:ext cx="7924800" cy="3293209"/>
          </a:xfrm>
          <a:prstGeom prst="rect">
            <a:avLst/>
          </a:prstGeom>
          <a:solidFill>
            <a:srgbClr val="990033"/>
          </a:solidFill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dirty="0" smtClean="0">
                <a:solidFill>
                  <a:srgbClr val="FFFF00"/>
                </a:solidFill>
              </a:rPr>
              <a:t>   NUMBER OF PATIENTS: 350</a:t>
            </a:r>
          </a:p>
          <a:p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1600" dirty="0" smtClean="0">
                <a:solidFill>
                  <a:srgbClr val="FFFF00"/>
                </a:solidFill>
              </a:rPr>
              <a:t>       MAJOR DISEASES</a:t>
            </a:r>
          </a:p>
          <a:p>
            <a:pPr lvl="1">
              <a:buFont typeface="Courier New" pitchFamily="49" charset="0"/>
              <a:buChar char="o"/>
            </a:pPr>
            <a:r>
              <a:rPr lang="en-US" sz="1400" dirty="0" smtClean="0"/>
              <a:t>    GASTREONTOLOGICAL DISORDERS</a:t>
            </a:r>
          </a:p>
          <a:p>
            <a:pPr lvl="1">
              <a:buFont typeface="Courier New" pitchFamily="49" charset="0"/>
              <a:buChar char="o"/>
            </a:pPr>
            <a:r>
              <a:rPr lang="en-US" sz="1400" dirty="0" smtClean="0"/>
              <a:t>     MALNUTRITION</a:t>
            </a:r>
          </a:p>
          <a:p>
            <a:pPr lvl="1">
              <a:buFont typeface="Courier New" pitchFamily="49" charset="0"/>
              <a:buChar char="o"/>
            </a:pPr>
            <a:r>
              <a:rPr lang="en-US" sz="1400" dirty="0" smtClean="0"/>
              <a:t>     ANEMIA</a:t>
            </a:r>
          </a:p>
          <a:p>
            <a:pPr lvl="1">
              <a:buFont typeface="Courier New" pitchFamily="49" charset="0"/>
              <a:buChar char="o"/>
            </a:pPr>
            <a:r>
              <a:rPr lang="en-US" sz="1400" dirty="0" smtClean="0"/>
              <a:t>     SCABIES/SKIN DISESASES</a:t>
            </a:r>
          </a:p>
          <a:p>
            <a:pPr lvl="1">
              <a:buFont typeface="Courier New" pitchFamily="49" charset="0"/>
              <a:buChar char="o"/>
            </a:pPr>
            <a:r>
              <a:rPr lang="en-US" sz="1400" dirty="0" smtClean="0"/>
              <a:t>     WORMS INFESTATION</a:t>
            </a:r>
          </a:p>
          <a:p>
            <a:pPr lvl="1">
              <a:buFont typeface="Courier New" pitchFamily="49" charset="0"/>
              <a:buChar char="o"/>
            </a:pPr>
            <a:r>
              <a:rPr lang="en-US" sz="1400" dirty="0" smtClean="0"/>
              <a:t>     MALARIA</a:t>
            </a:r>
          </a:p>
          <a:p>
            <a:pPr algn="ctr">
              <a:buFont typeface="Wingdings" pitchFamily="2" charset="2"/>
              <a:buChar char="v"/>
            </a:pPr>
            <a:r>
              <a:rPr lang="en-US" dirty="0" smtClean="0">
                <a:solidFill>
                  <a:srgbClr val="FFFF00"/>
                </a:solidFill>
              </a:rPr>
              <a:t>   SERVICES PROVIDED</a:t>
            </a:r>
          </a:p>
          <a:p>
            <a:pPr algn="ctr"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84922" y="4800600"/>
            <a:ext cx="7868478" cy="1692771"/>
          </a:xfrm>
          <a:prstGeom prst="rect">
            <a:avLst/>
          </a:prstGeom>
          <a:solidFill>
            <a:srgbClr val="990033"/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400" dirty="0" smtClean="0"/>
              <a:t>      </a:t>
            </a:r>
            <a:r>
              <a:rPr lang="en-US" sz="1600" dirty="0" smtClean="0">
                <a:solidFill>
                  <a:srgbClr val="FFFF00"/>
                </a:solidFill>
              </a:rPr>
              <a:t>FREE CONSULTANCY BY </a:t>
            </a:r>
            <a:endParaRPr lang="en-US" sz="1400" dirty="0" smtClean="0">
              <a:solidFill>
                <a:srgbClr val="FFFF00"/>
              </a:solidFill>
            </a:endParaRPr>
          </a:p>
          <a:p>
            <a:pPr lvl="1">
              <a:buFont typeface="Courier New" pitchFamily="49" charset="0"/>
              <a:buChar char="o"/>
            </a:pPr>
            <a:r>
              <a:rPr lang="en-US" sz="1400" dirty="0" smtClean="0"/>
              <a:t>     MEDICINE SPECIALIST.</a:t>
            </a:r>
          </a:p>
          <a:p>
            <a:pPr lvl="1">
              <a:buFont typeface="Courier New" pitchFamily="49" charset="0"/>
              <a:buChar char="o"/>
            </a:pPr>
            <a:r>
              <a:rPr lang="en-US" sz="1400" dirty="0" smtClean="0"/>
              <a:t>     SKIN SPECIALIST</a:t>
            </a:r>
          </a:p>
          <a:p>
            <a:pPr lvl="1">
              <a:buFont typeface="Courier New" pitchFamily="49" charset="0"/>
              <a:buChar char="o"/>
            </a:pPr>
            <a:r>
              <a:rPr lang="en-US" sz="1400" dirty="0" smtClean="0"/>
              <a:t>     GASTREONTOLOGIST.</a:t>
            </a:r>
          </a:p>
          <a:p>
            <a:pPr lvl="1">
              <a:buFont typeface="Courier New" pitchFamily="49" charset="0"/>
              <a:buChar char="o"/>
            </a:pPr>
            <a:endParaRPr lang="en-US" sz="1400" dirty="0" smtClean="0"/>
          </a:p>
          <a:p>
            <a:pPr>
              <a:buFont typeface="Wingdings" pitchFamily="2" charset="2"/>
              <a:buChar char="q"/>
            </a:pPr>
            <a:r>
              <a:rPr lang="en-US" sz="1600" dirty="0" smtClean="0"/>
              <a:t>      FREE  DISRIBUTION OF MEDICINE AND NUTRITIONAL SUPPLEMENTS.</a:t>
            </a:r>
          </a:p>
          <a:p>
            <a:pPr>
              <a:buFont typeface="Wingdings" pitchFamily="2" charset="2"/>
              <a:buChar char="q"/>
            </a:pPr>
            <a:r>
              <a:rPr lang="en-US" sz="1600" dirty="0" smtClean="0"/>
              <a:t>      DISTRIBUTION OF BLEACHING POWDER AND HALOGEN TABLETS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FF0000"/>
                </a:solidFill>
              </a:rPr>
              <a:t>MOBILE VAN WITH VOLUNTEERS AT MEDICAL CAMP AT SHIKHARCHANDI BASTI, BHUBANESWAR</a:t>
            </a:r>
            <a:br>
              <a:rPr lang="en-US" sz="3200" b="1" u="sng" dirty="0" smtClean="0">
                <a:solidFill>
                  <a:srgbClr val="FF0000"/>
                </a:solidFill>
              </a:rPr>
            </a:br>
            <a:r>
              <a:rPr lang="en-US" sz="3200" b="1" u="sng" dirty="0" smtClean="0">
                <a:solidFill>
                  <a:schemeClr val="accent3">
                    <a:lumMod val="75000"/>
                  </a:schemeClr>
                </a:solidFill>
              </a:rPr>
              <a:t>15/04/2011</a:t>
            </a:r>
            <a:endParaRPr lang="en-US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12000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MEDICAL CAMP AT VILLAGE PATRAPADA, KHURDHA </a:t>
            </a:r>
            <a:br>
              <a:rPr lang="en-US" sz="3200" b="1" u="sng" dirty="0" smtClean="0">
                <a:solidFill>
                  <a:srgbClr val="FF0000"/>
                </a:solidFill>
              </a:rPr>
            </a:br>
            <a:r>
              <a:rPr lang="en-US" sz="3200" b="1" u="sng" dirty="0" smtClean="0">
                <a:solidFill>
                  <a:schemeClr val="accent3">
                    <a:lumMod val="75000"/>
                  </a:schemeClr>
                </a:solidFill>
              </a:rPr>
              <a:t>23/04/2011 </a:t>
            </a:r>
            <a:endParaRPr lang="en-US" sz="3200" b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05940" y="1961229"/>
            <a:ext cx="5532120" cy="380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4000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rgbClr val="008000"/>
          </a:solidFill>
        </p:spPr>
        <p:txBody>
          <a:bodyPr>
            <a:noAutofit/>
          </a:bodyPr>
          <a:lstStyle/>
          <a:p>
            <a:r>
              <a:rPr lang="en-US" sz="2000" b="1" i="1" dirty="0" smtClean="0">
                <a:solidFill>
                  <a:srgbClr val="FFFF00"/>
                </a:solidFill>
                <a:latin typeface="AIGDT" pitchFamily="2" charset="2"/>
              </a:rPr>
              <a:t>HIS DIVINE GRACE OM VISHNUPAD 108 TRIDANDI SWAMI </a:t>
            </a:r>
            <a:br>
              <a:rPr lang="en-US" sz="2000" b="1" i="1" dirty="0" smtClean="0">
                <a:solidFill>
                  <a:srgbClr val="FFFF00"/>
                </a:solidFill>
                <a:latin typeface="AIGDT" pitchFamily="2" charset="2"/>
              </a:rPr>
            </a:br>
            <a:r>
              <a:rPr lang="en-US" sz="2000" b="1" i="1" dirty="0" smtClean="0">
                <a:solidFill>
                  <a:srgbClr val="FFFF00"/>
                </a:solidFill>
                <a:latin typeface="AIGDT" pitchFamily="2" charset="2"/>
              </a:rPr>
              <a:t>SRI SRIMAT BHAKTI SRAVAN TRITHA GOSWAMI MAHARAJ,</a:t>
            </a:r>
            <a:br>
              <a:rPr lang="en-US" sz="2000" b="1" i="1" dirty="0" smtClean="0">
                <a:solidFill>
                  <a:srgbClr val="FFFF00"/>
                </a:solidFill>
                <a:latin typeface="AIGDT" pitchFamily="2" charset="2"/>
              </a:rPr>
            </a:br>
            <a:r>
              <a:rPr lang="en-US" sz="2000" b="1" i="1" dirty="0" smtClean="0">
                <a:solidFill>
                  <a:srgbClr val="FFFF00"/>
                </a:solidFill>
                <a:latin typeface="AIGDT" pitchFamily="2" charset="2"/>
              </a:rPr>
              <a:t>FOUNDER ,SRI GOURANGA SEVA SADAN   </a:t>
            </a:r>
            <a:endParaRPr lang="en-US" sz="2000" b="1" i="1" dirty="0">
              <a:solidFill>
                <a:srgbClr val="FFFF00"/>
              </a:solidFill>
              <a:latin typeface="AIGDT" pitchFamily="2" charset="2"/>
            </a:endParaRPr>
          </a:p>
        </p:txBody>
      </p:sp>
      <p:pic>
        <p:nvPicPr>
          <p:cNvPr id="1027" name="Picture 3" descr="E:\My Pictures\baba photo\scan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600200"/>
            <a:ext cx="5181600" cy="48768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diamond/>
    <p:sndAc>
      <p:stSnd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MEDICAL CAMP AT VILLAGE PATRAPADA, KHURDA </a:t>
            </a:r>
            <a:br>
              <a:rPr lang="en-US" sz="3200" b="1" u="sng" dirty="0" smtClean="0">
                <a:solidFill>
                  <a:srgbClr val="FF0000"/>
                </a:solidFill>
              </a:rPr>
            </a:br>
            <a:r>
              <a:rPr lang="en-US" sz="3200" b="1" u="sng" dirty="0" smtClean="0">
                <a:solidFill>
                  <a:schemeClr val="accent3">
                    <a:lumMod val="75000"/>
                  </a:schemeClr>
                </a:solidFill>
              </a:rPr>
              <a:t>23/04/2011</a:t>
            </a:r>
            <a:r>
              <a:rPr lang="en-US" sz="3200" b="1" u="sng" dirty="0" smtClean="0">
                <a:solidFill>
                  <a:srgbClr val="FF0000"/>
                </a:solidFill>
              </a:rPr>
              <a:t> 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9F2936"/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en-US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FFFF00"/>
                </a:solidFill>
              </a:rPr>
              <a:t>NUMBER OF PATIENTS : 350</a:t>
            </a:r>
          </a:p>
          <a:p>
            <a:pPr>
              <a:buFont typeface="Wingdings" pitchFamily="2" charset="2"/>
              <a:buChar char="q"/>
            </a:pPr>
            <a:r>
              <a:rPr lang="en-US" sz="1800" u="sng" dirty="0" smtClean="0">
                <a:solidFill>
                  <a:srgbClr val="FFFF00"/>
                </a:solidFill>
              </a:rPr>
              <a:t>MAJOR DISEASES</a:t>
            </a:r>
          </a:p>
          <a:p>
            <a:pPr lvl="1">
              <a:buFont typeface="Courier New" pitchFamily="49" charset="0"/>
              <a:buChar char="o"/>
            </a:pPr>
            <a:r>
              <a:rPr lang="en-US" sz="1600" dirty="0" smtClean="0"/>
              <a:t>SCABIES</a:t>
            </a:r>
          </a:p>
          <a:p>
            <a:pPr lvl="1">
              <a:buFont typeface="Courier New" pitchFamily="49" charset="0"/>
              <a:buChar char="o"/>
            </a:pPr>
            <a:r>
              <a:rPr lang="en-US" sz="1600" dirty="0" smtClean="0"/>
              <a:t>FUNGUL INFECTION</a:t>
            </a:r>
          </a:p>
          <a:p>
            <a:pPr lvl="1">
              <a:buFont typeface="Courier New" pitchFamily="49" charset="0"/>
              <a:buChar char="o"/>
            </a:pPr>
            <a:r>
              <a:rPr lang="en-US" sz="1600" dirty="0" smtClean="0"/>
              <a:t>WORMS INFESTATION</a:t>
            </a:r>
          </a:p>
          <a:p>
            <a:pPr algn="ctr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FFFF00"/>
                </a:solidFill>
              </a:rPr>
              <a:t>	SERVICES PROVIDED</a:t>
            </a:r>
          </a:p>
          <a:p>
            <a:pPr>
              <a:buFont typeface="Wingdings" pitchFamily="2" charset="2"/>
              <a:buChar char="q"/>
            </a:pPr>
            <a:r>
              <a:rPr lang="en-US" sz="1800" u="sng" dirty="0" smtClean="0">
                <a:solidFill>
                  <a:srgbClr val="FFFF00"/>
                </a:solidFill>
              </a:rPr>
              <a:t>FREE CONSULTANCY BY </a:t>
            </a:r>
          </a:p>
          <a:p>
            <a:pPr lvl="1">
              <a:buFont typeface="Courier New" pitchFamily="49" charset="0"/>
              <a:buChar char="o"/>
            </a:pPr>
            <a:r>
              <a:rPr lang="en-US" sz="1600" dirty="0" smtClean="0"/>
              <a:t>MEDICINE SPECIALISTS</a:t>
            </a:r>
          </a:p>
          <a:p>
            <a:pPr lvl="1">
              <a:buFont typeface="Courier New" pitchFamily="49" charset="0"/>
              <a:buChar char="o"/>
            </a:pPr>
            <a:r>
              <a:rPr lang="en-US" sz="1600" dirty="0" smtClean="0"/>
              <a:t>PEDEATRICIAN</a:t>
            </a:r>
          </a:p>
          <a:p>
            <a:pPr lvl="1">
              <a:buFont typeface="Courier New" pitchFamily="49" charset="0"/>
              <a:buChar char="o"/>
            </a:pPr>
            <a:r>
              <a:rPr lang="en-US" sz="1600" dirty="0" smtClean="0"/>
              <a:t>SKIN SPECIALIST</a:t>
            </a:r>
          </a:p>
          <a:p>
            <a:pPr lvl="1"/>
            <a:endParaRPr lang="en-US" sz="1400" dirty="0" smtClean="0"/>
          </a:p>
          <a:p>
            <a:pPr>
              <a:buFont typeface="Wingdings" pitchFamily="2" charset="2"/>
              <a:buChar char="q"/>
            </a:pPr>
            <a:r>
              <a:rPr lang="en-US" sz="1800" dirty="0" smtClean="0"/>
              <a:t>FREE  DISRIBUTION OF MEDICINE</a:t>
            </a:r>
          </a:p>
          <a:p>
            <a:endParaRPr lang="en-US" sz="1800" dirty="0" smtClean="0"/>
          </a:p>
          <a:p>
            <a:endParaRPr lang="en-US" dirty="0"/>
          </a:p>
        </p:txBody>
      </p:sp>
    </p:spTree>
  </p:cSld>
  <p:clrMapOvr>
    <a:masterClrMapping/>
  </p:clrMapOvr>
  <p:transition spd="slow" advClick="0" advTm="12000"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MEDICAL  CAMP AT ICCHAPUR, JAGATSINGHPUR</a:t>
            </a:r>
            <a:br>
              <a:rPr lang="en-US" sz="3200" b="1" u="sng" dirty="0" smtClean="0">
                <a:solidFill>
                  <a:srgbClr val="FF0000"/>
                </a:solidFill>
              </a:rPr>
            </a:br>
            <a:r>
              <a:rPr lang="en-US" sz="3200" b="1" u="sng" dirty="0" smtClean="0">
                <a:solidFill>
                  <a:srgbClr val="FF0000"/>
                </a:solidFill>
              </a:rPr>
              <a:t>5/05/2011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pic>
        <p:nvPicPr>
          <p:cNvPr id="4" name="Content Placeholder 2" descr="C:\Documents and Settings\ASHRAM\My Documents\medical camps\scan00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76400"/>
            <a:ext cx="6553200" cy="4191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MEDICAL  CAMP AT ICCHAPUR, JAGATSINGHPUR</a:t>
            </a:r>
            <a:br>
              <a:rPr lang="en-US" sz="3200" b="1" u="sng" dirty="0" smtClean="0">
                <a:solidFill>
                  <a:srgbClr val="FF0000"/>
                </a:solidFill>
              </a:rPr>
            </a:br>
            <a:r>
              <a:rPr lang="en-US" sz="3200" b="1" u="sng" dirty="0" smtClean="0">
                <a:solidFill>
                  <a:schemeClr val="accent3">
                    <a:lumMod val="75000"/>
                  </a:schemeClr>
                </a:solidFill>
              </a:rPr>
              <a:t>05/05/2011</a:t>
            </a:r>
            <a:endParaRPr lang="en-US" sz="3200" b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990033"/>
          </a:solidFill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sz="3400" dirty="0" smtClean="0"/>
              <a:t>ICCHAPUR IS IN DISTRICT JAGATSINGHPUR AROUND 85KMS FROM BHUBANESWAR. PRIMARY OCCUPATION IS FARMING.</a:t>
            </a:r>
          </a:p>
          <a:p>
            <a:pPr algn="ctr"/>
            <a:endParaRPr lang="en-US" sz="2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Font typeface="Wingdings" pitchFamily="2" charset="2"/>
              <a:buChar char="v"/>
            </a:pPr>
            <a:r>
              <a:rPr lang="en-US" sz="2900" dirty="0" smtClean="0">
                <a:solidFill>
                  <a:srgbClr val="FFFF00"/>
                </a:solidFill>
              </a:rPr>
              <a:t>NUMBER OF PATIENTS : 500</a:t>
            </a:r>
          </a:p>
          <a:p>
            <a:pPr>
              <a:buFont typeface="Wingdings" pitchFamily="2" charset="2"/>
              <a:buChar char="q"/>
            </a:pPr>
            <a:r>
              <a:rPr lang="en-US" sz="2600" u="sng" dirty="0" smtClean="0">
                <a:solidFill>
                  <a:srgbClr val="FFFF00"/>
                </a:solidFill>
              </a:rPr>
              <a:t>MAJOR DISEASES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300" dirty="0" smtClean="0"/>
              <a:t>SCABIES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300" dirty="0" smtClean="0"/>
              <a:t>GASTREONTOLOGICAL DISORDERS</a:t>
            </a:r>
          </a:p>
          <a:p>
            <a:endParaRPr lang="en-US" sz="2600" dirty="0" smtClean="0"/>
          </a:p>
          <a:p>
            <a:pPr algn="ctr">
              <a:buFont typeface="Wingdings" pitchFamily="2" charset="2"/>
              <a:buChar char="v"/>
            </a:pPr>
            <a:r>
              <a:rPr lang="en-US" sz="2900" dirty="0" smtClean="0">
                <a:solidFill>
                  <a:srgbClr val="FFFF00"/>
                </a:solidFill>
              </a:rPr>
              <a:t>SERVICES PROVIDED</a:t>
            </a:r>
          </a:p>
          <a:p>
            <a:pPr>
              <a:buFont typeface="Wingdings" pitchFamily="2" charset="2"/>
              <a:buChar char="q"/>
            </a:pPr>
            <a:r>
              <a:rPr lang="en-US" sz="2600" u="sng" dirty="0" smtClean="0">
                <a:solidFill>
                  <a:srgbClr val="FFFF00"/>
                </a:solidFill>
              </a:rPr>
              <a:t>FREE CONSULTANCY BY </a:t>
            </a:r>
          </a:p>
          <a:p>
            <a:pPr lvl="1">
              <a:buFont typeface="Courier New" pitchFamily="49" charset="0"/>
              <a:buChar char="o"/>
            </a:pPr>
            <a:r>
              <a:rPr lang="en-US" sz="2300" dirty="0" smtClean="0"/>
              <a:t>MEDICINE SPECIALIST</a:t>
            </a:r>
          </a:p>
          <a:p>
            <a:pPr lvl="1">
              <a:buFont typeface="Courier New" pitchFamily="49" charset="0"/>
              <a:buChar char="o"/>
            </a:pPr>
            <a:r>
              <a:rPr lang="en-US" sz="2300" dirty="0" smtClean="0"/>
              <a:t>GASTREONTOLOGIST</a:t>
            </a:r>
          </a:p>
          <a:p>
            <a:pPr lvl="1">
              <a:buFont typeface="Courier New" pitchFamily="49" charset="0"/>
              <a:buChar char="o"/>
            </a:pPr>
            <a:r>
              <a:rPr lang="en-US" sz="2300" dirty="0" smtClean="0"/>
              <a:t>SKIN SPECIALIST</a:t>
            </a:r>
          </a:p>
          <a:p>
            <a:pPr lvl="1"/>
            <a:endParaRPr lang="en-US" sz="2200" dirty="0" smtClean="0"/>
          </a:p>
          <a:p>
            <a:pPr>
              <a:buFont typeface="Wingdings" pitchFamily="2" charset="2"/>
              <a:buChar char="q"/>
            </a:pPr>
            <a:r>
              <a:rPr lang="en-US" sz="2600" dirty="0" smtClean="0"/>
              <a:t>FREE  DISRIBUTION OF MEDICINE.</a:t>
            </a:r>
          </a:p>
          <a:p>
            <a:pPr>
              <a:buFont typeface="Wingdings" pitchFamily="2" charset="2"/>
              <a:buChar char="q"/>
            </a:pPr>
            <a:r>
              <a:rPr lang="en-US" sz="2600" dirty="0" smtClean="0"/>
              <a:t>DISTRIBUTION OF  NUTRITIONAL SUPLEMENTS.</a:t>
            </a:r>
          </a:p>
          <a:p>
            <a:endParaRPr lang="en-US" dirty="0"/>
          </a:p>
        </p:txBody>
      </p:sp>
    </p:spTree>
  </p:cSld>
  <p:clrMapOvr>
    <a:masterClrMapping/>
  </p:clrMapOvr>
  <p:transition spd="slow" advClick="0" advTm="12000"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D Audio 3">
            <a:hlinkClick r:id="" action="ppaction://media"/>
          </p:cNvPr>
          <p:cNvPicPr>
            <a:picLocks noRot="1" noChangeAspect="1"/>
          </p:cNvPicPr>
          <p:nvPr>
            <a:audioCd>
              <a:st track="1"/>
              <a:end track="1" time="108"/>
            </a:audioCd>
          </p:nvPr>
        </p:nvPicPr>
        <p:blipFill>
          <a:blip r:embed="rId2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" name="Content Placeholder 2" descr="C:\Documents and Settings\ASHRAM\My Documents\medical camps\scan001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" y="1447800"/>
            <a:ext cx="8229600" cy="4953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FF0000"/>
                </a:solidFill>
              </a:rPr>
              <a:t>FREE MEDICAL CHECK-UP AT SCHOOL FOR THE </a:t>
            </a:r>
          </a:p>
          <a:p>
            <a:pPr algn="ctr"/>
            <a:r>
              <a:rPr lang="en-US" sz="3200" b="1" u="sng" dirty="0" smtClean="0">
                <a:solidFill>
                  <a:srgbClr val="FF0000"/>
                </a:solidFill>
              </a:rPr>
              <a:t>DEAF AND DUMB AT PALASPALLI, BHUBANESWAR</a:t>
            </a:r>
            <a:br>
              <a:rPr lang="en-US" sz="3200" b="1" u="sng" dirty="0" smtClean="0">
                <a:solidFill>
                  <a:srgbClr val="FF0000"/>
                </a:solidFill>
              </a:rPr>
            </a:br>
            <a:r>
              <a:rPr lang="en-US" sz="3200" b="1" u="sng" dirty="0" smtClean="0">
                <a:solidFill>
                  <a:schemeClr val="accent3">
                    <a:lumMod val="75000"/>
                  </a:schemeClr>
                </a:solidFill>
              </a:rPr>
              <a:t>25/05/2011</a:t>
            </a:r>
            <a:endParaRPr lang="en-US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6000">
    <p:diamond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9F2936"/>
          </a:solidFill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sz="2200" dirty="0" smtClean="0"/>
              <a:t>SCHOOL FOR THE DEAF AND DUMB IS A SEMI GOVERNMENT ORGANIZATION SITUATED IN PALAPALLI, BHUBANESWAR. IT HOUSES 120 DISABLED CHILDREN.</a:t>
            </a:r>
            <a:endParaRPr lang="en-US" sz="1900" dirty="0" smtClean="0"/>
          </a:p>
          <a:p>
            <a:pPr algn="ctr">
              <a:buNone/>
            </a:pPr>
            <a:endParaRPr lang="en-US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Font typeface="Wingdings" pitchFamily="2" charset="2"/>
              <a:buChar char="v"/>
            </a:pPr>
            <a:r>
              <a:rPr lang="en-US" sz="1900" dirty="0" smtClean="0">
                <a:solidFill>
                  <a:srgbClr val="FFFF00"/>
                </a:solidFill>
              </a:rPr>
              <a:t>NUMBER OF PATIENTS : 200</a:t>
            </a:r>
          </a:p>
          <a:p>
            <a:pPr>
              <a:buFont typeface="Wingdings" pitchFamily="2" charset="2"/>
              <a:buChar char="q"/>
            </a:pPr>
            <a:r>
              <a:rPr lang="en-US" sz="1700" dirty="0" smtClean="0">
                <a:solidFill>
                  <a:srgbClr val="FFFF00"/>
                </a:solidFill>
              </a:rPr>
              <a:t>MAJOR DISEASES</a:t>
            </a:r>
          </a:p>
          <a:p>
            <a:pPr lvl="1">
              <a:buFont typeface="Courier New" pitchFamily="49" charset="0"/>
              <a:buChar char="o"/>
            </a:pPr>
            <a:r>
              <a:rPr lang="en-US" sz="1500" dirty="0" smtClean="0"/>
              <a:t>SCABIES</a:t>
            </a:r>
          </a:p>
          <a:p>
            <a:pPr lvl="1">
              <a:buFont typeface="Courier New" pitchFamily="49" charset="0"/>
              <a:buChar char="o"/>
            </a:pPr>
            <a:r>
              <a:rPr lang="en-US" sz="1500" dirty="0" smtClean="0"/>
              <a:t>WORMS INFESTATION</a:t>
            </a:r>
            <a:r>
              <a:rPr lang="en-US" sz="1200" dirty="0" smtClean="0"/>
              <a:t>.</a:t>
            </a:r>
          </a:p>
          <a:p>
            <a:pPr algn="ctr">
              <a:buFont typeface="Wingdings" pitchFamily="2" charset="2"/>
              <a:buChar char="v"/>
            </a:pPr>
            <a:r>
              <a:rPr lang="en-US" sz="1900" dirty="0" smtClean="0">
                <a:solidFill>
                  <a:srgbClr val="FFFF00"/>
                </a:solidFill>
              </a:rPr>
              <a:t>SERVICES PROVIDED</a:t>
            </a:r>
          </a:p>
          <a:p>
            <a:pPr>
              <a:buFont typeface="Wingdings" pitchFamily="2" charset="2"/>
              <a:buChar char="q"/>
            </a:pPr>
            <a:r>
              <a:rPr lang="en-US" sz="1700" dirty="0" smtClean="0">
                <a:solidFill>
                  <a:srgbClr val="FFFF00"/>
                </a:solidFill>
              </a:rPr>
              <a:t>FREE CONSULTANCY BY </a:t>
            </a:r>
          </a:p>
          <a:p>
            <a:pPr lvl="1">
              <a:buFont typeface="Courier New" pitchFamily="49" charset="0"/>
              <a:buChar char="o"/>
            </a:pPr>
            <a:r>
              <a:rPr lang="en-US" sz="1500" dirty="0" smtClean="0"/>
              <a:t>MEDICINE SPECIALIST</a:t>
            </a:r>
          </a:p>
          <a:p>
            <a:pPr lvl="1">
              <a:buFont typeface="Courier New" pitchFamily="49" charset="0"/>
              <a:buChar char="o"/>
            </a:pPr>
            <a:r>
              <a:rPr lang="en-US" sz="1500" dirty="0" smtClean="0"/>
              <a:t>PEDEATRICIAN </a:t>
            </a:r>
          </a:p>
          <a:p>
            <a:pPr lvl="1">
              <a:buFont typeface="Courier New" pitchFamily="49" charset="0"/>
              <a:buChar char="o"/>
            </a:pPr>
            <a:r>
              <a:rPr lang="en-US" sz="1500" dirty="0" smtClean="0"/>
              <a:t>SKIN SPECIALIST.</a:t>
            </a:r>
          </a:p>
          <a:p>
            <a:pPr>
              <a:buFont typeface="Wingdings" pitchFamily="2" charset="2"/>
              <a:buChar char="q"/>
            </a:pPr>
            <a:r>
              <a:rPr lang="en-US" sz="1700" dirty="0" smtClean="0"/>
              <a:t>FREE  DISRIBUTION OF MEDICINE.</a:t>
            </a:r>
          </a:p>
          <a:p>
            <a:pPr>
              <a:buFont typeface="Wingdings" pitchFamily="2" charset="2"/>
              <a:buChar char="q"/>
            </a:pPr>
            <a:r>
              <a:rPr lang="en-US" sz="1700" dirty="0" smtClean="0"/>
              <a:t>DISTRIBUTION OF  NUTRITIONAL SUPLEMENTS.</a:t>
            </a:r>
          </a:p>
          <a:p>
            <a:pPr>
              <a:buFont typeface="Wingdings" pitchFamily="2" charset="2"/>
              <a:buChar char="q"/>
            </a:pPr>
            <a:r>
              <a:rPr lang="en-US" sz="1700" dirty="0" smtClean="0"/>
              <a:t>BLOOD GROUPING.</a:t>
            </a:r>
          </a:p>
          <a:p>
            <a:pPr>
              <a:buFont typeface="Wingdings" pitchFamily="2" charset="2"/>
              <a:buChar char="q"/>
            </a:pPr>
            <a:r>
              <a:rPr lang="en-US" sz="1700" dirty="0" smtClean="0"/>
              <a:t>H B TEST.</a:t>
            </a:r>
          </a:p>
          <a:p>
            <a:pPr>
              <a:buFont typeface="Wingdings" pitchFamily="2" charset="2"/>
              <a:buChar char="q"/>
            </a:pPr>
            <a:r>
              <a:rPr lang="en-US" sz="1700" dirty="0" smtClean="0"/>
              <a:t>DONATION OF  </a:t>
            </a:r>
            <a:r>
              <a:rPr lang="en-US" sz="1700" dirty="0" smtClean="0"/>
              <a:t>FIRST AID KIT , THERMOMETER AND WEIGHING MACHINE</a:t>
            </a:r>
            <a:r>
              <a:rPr lang="en-US" sz="1600" dirty="0" smtClean="0"/>
              <a:t>.</a:t>
            </a:r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FF0000"/>
                </a:solidFill>
              </a:rPr>
              <a:t>FREE MEDICAL CHECK-UP AT SCHOOL FOR THE </a:t>
            </a:r>
          </a:p>
          <a:p>
            <a:pPr algn="ctr"/>
            <a:r>
              <a:rPr lang="en-US" sz="3200" b="1" u="sng" dirty="0" smtClean="0">
                <a:solidFill>
                  <a:srgbClr val="FF0000"/>
                </a:solidFill>
              </a:rPr>
              <a:t>DEAF AND DUMB AT PALASPALLI, BHUBANESWAR</a:t>
            </a:r>
            <a:br>
              <a:rPr lang="en-US" sz="3200" b="1" u="sng" dirty="0" smtClean="0">
                <a:solidFill>
                  <a:srgbClr val="FF0000"/>
                </a:solidFill>
              </a:rPr>
            </a:br>
            <a:r>
              <a:rPr lang="en-US" sz="3200" b="1" u="sng" dirty="0" smtClean="0">
                <a:solidFill>
                  <a:schemeClr val="accent3">
                    <a:lumMod val="75000"/>
                  </a:schemeClr>
                </a:solidFill>
              </a:rPr>
              <a:t>25/05/2011</a:t>
            </a:r>
            <a:endParaRPr lang="en-US" sz="3200" b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12000"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TREATMENT SPONSORED FOR SHANTI DEVI</a:t>
            </a:r>
            <a:br>
              <a:rPr lang="en-US" sz="3200" b="1" u="sng" dirty="0" smtClean="0">
                <a:solidFill>
                  <a:srgbClr val="FF0000"/>
                </a:solidFill>
              </a:rPr>
            </a:br>
            <a:endParaRPr lang="en-US" sz="3200" b="1" u="sng" dirty="0">
              <a:solidFill>
                <a:srgbClr val="FF0000"/>
              </a:solidFill>
            </a:endParaRPr>
          </a:p>
        </p:txBody>
      </p:sp>
      <p:pic>
        <p:nvPicPr>
          <p:cNvPr id="3" name="Content Placeholder 2" descr="C:\Documents and Settings\ASHRAM\My Documents\medical camps\scan00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371600"/>
            <a:ext cx="7086600" cy="4724400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TREATMENT SPONSORED FOR SHANTI DEVI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Click="0" advTm="4000">
    <p:diamond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TREATMENT SPONSORED FOR SHANTI DEVI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14600"/>
          </a:xfrm>
          <a:solidFill>
            <a:srgbClr val="990033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/>
              <a:t>SHANTI DEVI, AGED 22 YEAR HAD COME TO THE SEVA SADAN IN A SERIOUS CONDITION. SHE HAD SEVERAL COMPLICATIONS AND NEEDED IMMEDIATE C-SECTION. THE SEVA SDAN SPONSORED HER TREATMENT AND A BABY BOY WAS BORN.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THE CHILD AND THE MOTHER ARE IN GOOD HEALTH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</p:cSld>
  <p:clrMapOvr>
    <a:masterClrMapping/>
  </p:clrMapOvr>
  <p:transition spd="slow" advClick="0" advTm="12000">
    <p:diamond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C:\Documents and Settings\ASHRAM\My Documents\medical camps\scan00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981200"/>
            <a:ext cx="7086600" cy="40843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FF0000"/>
                </a:solidFill>
              </a:rPr>
              <a:t>MEDICINE DISTRIBUTION IN MEDICAL CAMP HELD IN SALISAI BASTI, BHUBANESWAR</a:t>
            </a:r>
            <a:br>
              <a:rPr lang="en-US" sz="3200" b="1" u="sng" dirty="0" smtClean="0">
                <a:solidFill>
                  <a:srgbClr val="FF0000"/>
                </a:solidFill>
              </a:rPr>
            </a:br>
            <a:r>
              <a:rPr lang="en-US" sz="3200" b="1" u="sng" dirty="0" smtClean="0">
                <a:solidFill>
                  <a:schemeClr val="accent3">
                    <a:lumMod val="75000"/>
                  </a:schemeClr>
                </a:solidFill>
              </a:rPr>
              <a:t>30/05/2011</a:t>
            </a:r>
            <a:endParaRPr lang="en-US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4000">
    <p:diamond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  <a:solidFill>
            <a:srgbClr val="9F2936"/>
          </a:solidFill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800" dirty="0" smtClean="0"/>
              <a:t>SALIA SAI BASTI IS THE BIGGEST SLUM AREA IN BHUBANESWAR. IT COMPRISES OF PEOPLE FROM VARIOUS PARTS OF ORISSA. THE MAJORITY OF THE POPULATION ARE DAILY WAGE LABOURERS AND ARTISANS.</a:t>
            </a:r>
          </a:p>
          <a:p>
            <a:pPr algn="ctr">
              <a:buFont typeface="Wingdings" pitchFamily="2" charset="2"/>
              <a:buChar char="v"/>
            </a:pPr>
            <a:r>
              <a:rPr lang="en-US" sz="1800" dirty="0" smtClean="0">
                <a:solidFill>
                  <a:srgbClr val="FFFF00"/>
                </a:solidFill>
              </a:rPr>
              <a:t>NUMBER OF PATIENTS : 200</a:t>
            </a:r>
          </a:p>
          <a:p>
            <a:pPr>
              <a:buFont typeface="Wingdings" pitchFamily="2" charset="2"/>
              <a:buChar char="q"/>
            </a:pPr>
            <a:r>
              <a:rPr lang="en-US" sz="1600" u="sng" dirty="0" smtClean="0">
                <a:solidFill>
                  <a:srgbClr val="FFFF00"/>
                </a:solidFill>
              </a:rPr>
              <a:t>MAJOR DISEASES</a:t>
            </a:r>
          </a:p>
          <a:p>
            <a:pPr lvl="1">
              <a:buFont typeface="Courier New" pitchFamily="49" charset="0"/>
              <a:buChar char="o"/>
            </a:pPr>
            <a:r>
              <a:rPr lang="en-US" sz="1400" dirty="0" smtClean="0"/>
              <a:t>SCABIES</a:t>
            </a:r>
          </a:p>
          <a:p>
            <a:pPr lvl="1">
              <a:buFont typeface="Courier New" pitchFamily="49" charset="0"/>
              <a:buChar char="o"/>
            </a:pPr>
            <a:r>
              <a:rPr lang="en-US" sz="1400" dirty="0" smtClean="0"/>
              <a:t>MALARIA</a:t>
            </a:r>
          </a:p>
          <a:p>
            <a:pPr lvl="1">
              <a:buFont typeface="Courier New" pitchFamily="49" charset="0"/>
              <a:buChar char="o"/>
            </a:pPr>
            <a:r>
              <a:rPr lang="en-US" sz="1400" dirty="0" smtClean="0"/>
              <a:t>FILARIA</a:t>
            </a:r>
          </a:p>
          <a:p>
            <a:pPr lvl="1">
              <a:buFont typeface="Courier New" pitchFamily="49" charset="0"/>
              <a:buChar char="o"/>
            </a:pPr>
            <a:r>
              <a:rPr lang="en-US" sz="1400" dirty="0" smtClean="0"/>
              <a:t>MALNUTRITION</a:t>
            </a:r>
          </a:p>
          <a:p>
            <a:pPr lvl="1">
              <a:buFont typeface="Courier New" pitchFamily="49" charset="0"/>
              <a:buChar char="o"/>
            </a:pPr>
            <a:r>
              <a:rPr lang="en-US" sz="1400" dirty="0" smtClean="0"/>
              <a:t>GASTREONTOLOGICAL DISODER</a:t>
            </a:r>
          </a:p>
          <a:p>
            <a:pPr algn="ctr">
              <a:buFont typeface="Wingdings" pitchFamily="2" charset="2"/>
              <a:buChar char="v"/>
            </a:pPr>
            <a:r>
              <a:rPr lang="en-US" sz="1800" dirty="0" smtClean="0">
                <a:solidFill>
                  <a:srgbClr val="FFFF00"/>
                </a:solidFill>
              </a:rPr>
              <a:t>SERVICES PROVIDED</a:t>
            </a:r>
          </a:p>
          <a:p>
            <a:pPr>
              <a:buFont typeface="Wingdings" pitchFamily="2" charset="2"/>
              <a:buChar char="q"/>
            </a:pPr>
            <a:r>
              <a:rPr lang="en-US" sz="1600" u="sng" dirty="0" smtClean="0">
                <a:solidFill>
                  <a:srgbClr val="FFFF00"/>
                </a:solidFill>
              </a:rPr>
              <a:t>FREE CONSULTANCY BY </a:t>
            </a:r>
          </a:p>
          <a:p>
            <a:pPr lvl="1">
              <a:buFont typeface="Courier New" pitchFamily="49" charset="0"/>
              <a:buChar char="o"/>
            </a:pPr>
            <a:r>
              <a:rPr lang="en-US" sz="1400" dirty="0" smtClean="0"/>
              <a:t>MEDICINE SPECIALIST</a:t>
            </a:r>
          </a:p>
          <a:p>
            <a:pPr lvl="1">
              <a:buFont typeface="Courier New" pitchFamily="49" charset="0"/>
              <a:buChar char="o"/>
            </a:pPr>
            <a:r>
              <a:rPr lang="en-US" sz="1400" dirty="0" smtClean="0"/>
              <a:t>PEDEATRICIAN </a:t>
            </a:r>
          </a:p>
          <a:p>
            <a:pPr lvl="1">
              <a:buFont typeface="Courier New" pitchFamily="49" charset="0"/>
              <a:buChar char="o"/>
            </a:pPr>
            <a:r>
              <a:rPr lang="en-US" sz="1400" dirty="0" smtClean="0"/>
              <a:t>SKIN SPECIALIST.</a:t>
            </a:r>
          </a:p>
          <a:p>
            <a:pPr lvl="1">
              <a:buFont typeface="Courier New" pitchFamily="49" charset="0"/>
              <a:buChar char="o"/>
            </a:pPr>
            <a:r>
              <a:rPr lang="en-US" sz="1400" dirty="0" smtClean="0"/>
              <a:t>GYNAECHOLOGIST</a:t>
            </a:r>
          </a:p>
          <a:p>
            <a:pPr lvl="1">
              <a:buFont typeface="Courier New" pitchFamily="49" charset="0"/>
              <a:buChar char="o"/>
            </a:pPr>
            <a:r>
              <a:rPr lang="en-US" sz="1400" dirty="0" smtClean="0"/>
              <a:t>GASTREONTOLOGIST</a:t>
            </a:r>
            <a:endParaRPr lang="en-US" sz="800" dirty="0" smtClean="0"/>
          </a:p>
          <a:p>
            <a:pPr>
              <a:buFont typeface="Wingdings" pitchFamily="2" charset="2"/>
              <a:buChar char="q"/>
            </a:pPr>
            <a:r>
              <a:rPr lang="en-US" sz="1600" dirty="0" smtClean="0"/>
              <a:t>FREE  DISRIBUTION OF </a:t>
            </a:r>
            <a:r>
              <a:rPr lang="en-US" sz="1600" dirty="0" smtClean="0"/>
              <a:t>MEDICINES.        </a:t>
            </a:r>
            <a:r>
              <a:rPr lang="en-US" sz="1600" dirty="0" smtClean="0"/>
              <a:t>DISTRIBUTION OF  NUTRITIONAL SUPLEMENTS.      BLOOD GROUPING.          H B TEST.</a:t>
            </a:r>
          </a:p>
          <a:p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"/>
            <a:ext cx="91440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FF0000"/>
                </a:solidFill>
              </a:rPr>
              <a:t>MEDICINE DISTRIBUTION IN MEDICAL CAMP HELD IN SALISAI BASTI, BHUBANESWAR</a:t>
            </a:r>
            <a:br>
              <a:rPr lang="en-US" sz="3200" b="1" u="sng" dirty="0" smtClean="0">
                <a:solidFill>
                  <a:srgbClr val="FF0000"/>
                </a:solidFill>
              </a:rPr>
            </a:br>
            <a:r>
              <a:rPr lang="en-US" sz="3200" b="1" u="sng" dirty="0" smtClean="0">
                <a:solidFill>
                  <a:schemeClr val="accent3">
                    <a:lumMod val="75000"/>
                  </a:schemeClr>
                </a:solidFill>
              </a:rPr>
              <a:t>30/05/2011</a:t>
            </a:r>
            <a:endParaRPr lang="en-US" sz="3200" b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12000">
    <p:diamond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SHRAM\Desktop\DISPENSARY ON 2JUNE 2011\P10205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6065309" cy="45259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FF0000"/>
                </a:solidFill>
              </a:rPr>
              <a:t>CHARITABLE DISPENSARY UNDER CONSTRUCTION AT BHUBANESWAR</a:t>
            </a:r>
            <a:br>
              <a:rPr lang="en-US" sz="3200" b="1" u="sng" dirty="0" smtClean="0">
                <a:solidFill>
                  <a:srgbClr val="FF0000"/>
                </a:solidFill>
              </a:rPr>
            </a:br>
            <a:r>
              <a:rPr lang="en-US" sz="3200" b="1" u="sng" dirty="0" smtClean="0">
                <a:solidFill>
                  <a:schemeClr val="accent3">
                    <a:lumMod val="75000"/>
                  </a:schemeClr>
                </a:solidFill>
              </a:rPr>
              <a:t> 02/06/2011</a:t>
            </a:r>
            <a:r>
              <a:rPr lang="en-US" sz="3200" b="1" u="sng" dirty="0" smtClean="0">
                <a:solidFill>
                  <a:srgbClr val="FF0000"/>
                </a:solidFill>
              </a:rPr>
              <a:t> ( PLASTERING IN PROGRESS)</a:t>
            </a:r>
            <a:endParaRPr lang="en-US" sz="3200" dirty="0"/>
          </a:p>
        </p:txBody>
      </p:sp>
    </p:spTree>
  </p:cSld>
  <p:clrMapOvr>
    <a:masterClrMapping/>
  </p:clrMapOvr>
  <p:transition spd="slow" advClick="0" advTm="4000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733800"/>
            <a:ext cx="9144000" cy="2209800"/>
          </a:xfrm>
          <a:solidFill>
            <a:schemeClr val="accent2"/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8800" dirty="0" smtClean="0">
                <a:solidFill>
                  <a:srgbClr val="FFFF00"/>
                </a:solidFill>
                <a:latin typeface="Book Antiqua" pitchFamily="18" charset="0"/>
              </a:rPr>
              <a:t>“ </a:t>
            </a:r>
            <a:r>
              <a:rPr lang="en-US" sz="8800" b="1" u="sng" dirty="0" smtClean="0">
                <a:solidFill>
                  <a:srgbClr val="FFFF00"/>
                </a:solidFill>
                <a:latin typeface="Book Antiqua" pitchFamily="18" charset="0"/>
              </a:rPr>
              <a:t>SWASTHA SEVA </a:t>
            </a:r>
          </a:p>
          <a:p>
            <a:pPr>
              <a:buNone/>
            </a:pPr>
            <a:r>
              <a:rPr lang="en-US" sz="8800" b="1" u="sng" dirty="0" smtClean="0">
                <a:solidFill>
                  <a:srgbClr val="FFFF00"/>
                </a:solidFill>
                <a:latin typeface="Book Antiqua" pitchFamily="18" charset="0"/>
              </a:rPr>
              <a:t>           PARAM SEVA</a:t>
            </a:r>
            <a:r>
              <a:rPr lang="en-US" sz="8800" dirty="0" smtClean="0">
                <a:solidFill>
                  <a:srgbClr val="FFFF00"/>
                </a:solidFill>
                <a:latin typeface="Book Antiqua" pitchFamily="18" charset="0"/>
              </a:rPr>
              <a:t>”</a:t>
            </a:r>
            <a:endParaRPr lang="en-US" sz="8800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181600"/>
            <a:ext cx="2362200" cy="609600"/>
          </a:xfrm>
          <a:prstGeom prst="rect">
            <a:avLst/>
          </a:prstGeom>
          <a:solidFill>
            <a:srgbClr val="9F29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 advClick="0" advTm="4000">
    <p:diamond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SHRAM\Desktop\DISPENSARY ON 2JUNE 2011\P10205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828800"/>
            <a:ext cx="6034617" cy="452596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FF0000"/>
                </a:solidFill>
              </a:rPr>
              <a:t>CHARITABLE DISPENSARY UNDER CONSTRUCTION AT BHUBANESWAR</a:t>
            </a:r>
            <a:br>
              <a:rPr lang="en-US" sz="3200" b="1" u="sng" dirty="0" smtClean="0">
                <a:solidFill>
                  <a:srgbClr val="FF0000"/>
                </a:solidFill>
              </a:rPr>
            </a:br>
            <a:r>
              <a:rPr lang="en-US" sz="3200" b="1" u="sng" dirty="0" smtClean="0">
                <a:solidFill>
                  <a:schemeClr val="accent3">
                    <a:lumMod val="75000"/>
                  </a:schemeClr>
                </a:solidFill>
              </a:rPr>
              <a:t>02/06/2011 </a:t>
            </a:r>
            <a:r>
              <a:rPr lang="en-US" sz="3200" b="1" u="sng" dirty="0" smtClean="0">
                <a:solidFill>
                  <a:srgbClr val="FF0000"/>
                </a:solidFill>
              </a:rPr>
              <a:t> (FRONT ELEVATION)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4000">
    <p:diamond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9144000" cy="3352799"/>
          </a:xfrm>
          <a:solidFill>
            <a:srgbClr val="FFFF00">
              <a:alpha val="43137"/>
            </a:srgbClr>
          </a:solidFill>
        </p:spPr>
        <p:txBody>
          <a:bodyPr/>
          <a:lstStyle/>
          <a:p>
            <a:pPr algn="ctr">
              <a:buNone/>
            </a:pPr>
            <a:r>
              <a:rPr lang="en-US" dirty="0" smtClean="0"/>
              <a:t>           </a:t>
            </a:r>
          </a:p>
          <a:p>
            <a:pPr algn="ctr">
              <a:buNone/>
            </a:pPr>
            <a:r>
              <a:rPr lang="en-US" sz="9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</a:t>
            </a:r>
            <a:r>
              <a:rPr lang="en-US" sz="9600" dirty="0" smtClean="0">
                <a:solidFill>
                  <a:srgbClr val="002060"/>
                </a:solidFill>
                <a:latin typeface="Algerian" pitchFamily="82" charset="0"/>
              </a:rPr>
              <a:t>THANK YOU </a:t>
            </a:r>
            <a:endParaRPr lang="en-US" sz="9600" dirty="0">
              <a:solidFill>
                <a:srgbClr val="00206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 spd="slow" advClick="0" advTm="4000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00B0F0">
              <a:alpha val="43137"/>
            </a:srgbClr>
          </a:solidFill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FFFFFF"/>
                </a:solidFill>
                <a:latin typeface="Agency FB" pitchFamily="34" charset="0"/>
              </a:rPr>
              <a:t> </a:t>
            </a:r>
            <a:r>
              <a:rPr lang="en-US" sz="6000" b="1" u="sng" dirty="0" smtClean="0">
                <a:solidFill>
                  <a:srgbClr val="FFFFFF"/>
                </a:solidFill>
                <a:latin typeface="Agency FB" pitchFamily="34" charset="0"/>
              </a:rPr>
              <a:t>MEDICAL CAMPS </a:t>
            </a:r>
            <a:r>
              <a:rPr lang="en-US" sz="6000" b="1" dirty="0" smtClean="0">
                <a:solidFill>
                  <a:srgbClr val="FFFF00"/>
                </a:solidFill>
              </a:rPr>
              <a:t/>
            </a:r>
            <a:br>
              <a:rPr lang="en-US" sz="6000" b="1" dirty="0" smtClean="0">
                <a:solidFill>
                  <a:srgbClr val="FFFF00"/>
                </a:solidFill>
              </a:rPr>
            </a:br>
            <a:r>
              <a:rPr lang="en-US" sz="3600" b="1" dirty="0" smtClean="0">
                <a:solidFill>
                  <a:srgbClr val="92D050"/>
                </a:solidFill>
              </a:rPr>
              <a:t>ORGANISED BY </a:t>
            </a:r>
            <a:r>
              <a:rPr lang="en-US" sz="6000" b="1" dirty="0" smtClean="0">
                <a:solidFill>
                  <a:srgbClr val="FFFF00"/>
                </a:solidFill>
              </a:rPr>
              <a:t/>
            </a:r>
            <a:br>
              <a:rPr lang="en-US" sz="6000" b="1" dirty="0" smtClean="0">
                <a:solidFill>
                  <a:srgbClr val="FFFF00"/>
                </a:solidFill>
              </a:rPr>
            </a:br>
            <a:r>
              <a:rPr lang="en-US" sz="5000" b="1" dirty="0" smtClean="0">
                <a:solidFill>
                  <a:srgbClr val="FFFF00"/>
                </a:solidFill>
              </a:rPr>
              <a:t>SRI GOURANGA SEVA SADAN </a:t>
            </a:r>
            <a:r>
              <a:rPr lang="en-US" sz="6000" b="1" dirty="0" smtClean="0">
                <a:solidFill>
                  <a:srgbClr val="FFFF00"/>
                </a:solidFill>
              </a:rPr>
              <a:t/>
            </a:r>
            <a:br>
              <a:rPr lang="en-US" sz="6000" b="1" dirty="0" smtClean="0">
                <a:solidFill>
                  <a:srgbClr val="FFFF00"/>
                </a:solidFill>
              </a:rPr>
            </a:br>
            <a:r>
              <a:rPr lang="en-US" sz="3600" b="1" dirty="0" smtClean="0">
                <a:solidFill>
                  <a:srgbClr val="92D050"/>
                </a:solidFill>
              </a:rPr>
              <a:t>FROM </a:t>
            </a:r>
            <a:r>
              <a:rPr lang="en-US" sz="6000" b="1" dirty="0" smtClean="0">
                <a:solidFill>
                  <a:srgbClr val="FFFF00"/>
                </a:solidFill>
              </a:rPr>
              <a:t/>
            </a:r>
            <a:br>
              <a:rPr lang="en-US" sz="6000" b="1" dirty="0" smtClean="0">
                <a:solidFill>
                  <a:srgbClr val="FFFF00"/>
                </a:solidFill>
              </a:rPr>
            </a:br>
            <a:r>
              <a:rPr lang="en-US" sz="6000" b="1" dirty="0" smtClean="0">
                <a:solidFill>
                  <a:srgbClr val="FFFF00"/>
                </a:solidFill>
              </a:rPr>
              <a:t>JANUARY 2011– JUNE 2011 </a:t>
            </a:r>
            <a:endParaRPr lang="en-US" sz="6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Click="0" advTm="6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MEDICAL CAMP AT ORPHANAGE AT KHANDAGIRI, BHUBANESWAR </a:t>
            </a:r>
            <a:br>
              <a:rPr lang="en-US" sz="3200" b="1" u="sng" dirty="0" smtClean="0">
                <a:solidFill>
                  <a:srgbClr val="FF0000"/>
                </a:solidFill>
              </a:rPr>
            </a:br>
            <a:r>
              <a:rPr lang="en-US" sz="3200" b="1" u="sng" dirty="0" smtClean="0">
                <a:solidFill>
                  <a:schemeClr val="accent3">
                    <a:lumMod val="75000"/>
                  </a:schemeClr>
                </a:solidFill>
              </a:rPr>
              <a:t>01/O1/2011</a:t>
            </a:r>
            <a:endParaRPr lang="en-US" sz="3200" b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2290" name="Picture 2" descr="E:\My Pictures\PHOTO GRAPHS FOR NILADRI MAGAZINE APRIL EDITION 2010\FREE MEDICAL CAMP FOR CHILDREN FROM KHANDAGIRI SISU GRIH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76400"/>
            <a:ext cx="7315200" cy="46482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MEDICAL CAMP AT ORPHANAGE AT KHANDAGIRI, BHUBANESWAR </a:t>
            </a:r>
            <a:br>
              <a:rPr lang="en-US" sz="3200" b="1" u="sng" dirty="0" smtClean="0">
                <a:solidFill>
                  <a:srgbClr val="FF0000"/>
                </a:solidFill>
              </a:rPr>
            </a:br>
            <a:r>
              <a:rPr lang="en-US" sz="3200" b="1" u="sng" dirty="0" smtClean="0">
                <a:solidFill>
                  <a:schemeClr val="accent3">
                    <a:lumMod val="75000"/>
                  </a:schemeClr>
                </a:solidFill>
              </a:rPr>
              <a:t>01/O1/2011</a:t>
            </a:r>
            <a:endParaRPr lang="en-US" sz="3200" b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  <a:solidFill>
            <a:srgbClr val="990033">
              <a:alpha val="52157"/>
            </a:srgbClr>
          </a:solidFill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THE ORPHANAGE AT KHANDIGIRI SUPPORTS 200 CHILDREN PROVIDING THEM WITH  SHELTER, CLOTHES AND EDUCATION EVENTUALLY FACILITATING THEIR REHABLITATION. SEVA SADAN HAS BEEN PROVIDING MEDICAL SERVICES SINCE THE PAST 10 YEARS.</a:t>
            </a:r>
          </a:p>
          <a:p>
            <a:pPr algn="ctr">
              <a:buNone/>
            </a:pPr>
            <a:endParaRPr lang="en-US" sz="2000" b="1" dirty="0" smtClean="0"/>
          </a:p>
          <a:p>
            <a:pPr algn="ctr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FFFF00"/>
                </a:solidFill>
              </a:rPr>
              <a:t>NUMBER OF PATIENTS : 250</a:t>
            </a:r>
          </a:p>
          <a:p>
            <a:pPr>
              <a:buFont typeface="Wingdings" pitchFamily="2" charset="2"/>
              <a:buChar char="q"/>
            </a:pPr>
            <a:endParaRPr lang="en-US" sz="2000" b="1" dirty="0" smtClean="0"/>
          </a:p>
          <a:p>
            <a:pPr>
              <a:buFont typeface="Wingdings" pitchFamily="2" charset="2"/>
              <a:buChar char="q"/>
            </a:pPr>
            <a:r>
              <a:rPr lang="en-US" sz="2000" b="1" u="sng" dirty="0" smtClean="0">
                <a:solidFill>
                  <a:srgbClr val="FFFF00"/>
                </a:solidFill>
              </a:rPr>
              <a:t>FREE MEDICAL CHECKUP BY</a:t>
            </a:r>
          </a:p>
          <a:p>
            <a:pPr lvl="1">
              <a:buFont typeface="Courier New" pitchFamily="49" charset="0"/>
              <a:buChar char="o"/>
            </a:pPr>
            <a:r>
              <a:rPr lang="en-US" sz="1600" b="1" dirty="0" smtClean="0"/>
              <a:t>MEDICINE SPECIALIST</a:t>
            </a:r>
          </a:p>
          <a:p>
            <a:pPr lvl="1">
              <a:buFont typeface="Courier New" pitchFamily="49" charset="0"/>
              <a:buChar char="o"/>
            </a:pPr>
            <a:r>
              <a:rPr lang="en-US" sz="1600" b="1" dirty="0" smtClean="0"/>
              <a:t>SKIN SPECIALIST</a:t>
            </a:r>
          </a:p>
          <a:p>
            <a:pPr lvl="1">
              <a:buFont typeface="Courier New" pitchFamily="49" charset="0"/>
              <a:buChar char="o"/>
            </a:pPr>
            <a:r>
              <a:rPr lang="en-US" sz="1600" b="1" dirty="0" smtClean="0"/>
              <a:t>GYNAECHOLOGIST</a:t>
            </a:r>
          </a:p>
          <a:p>
            <a:pPr lvl="1">
              <a:buFont typeface="Courier New" pitchFamily="49" charset="0"/>
              <a:buChar char="o"/>
            </a:pPr>
            <a:r>
              <a:rPr lang="en-US" sz="1600" b="1" dirty="0" smtClean="0"/>
              <a:t>PEDEATRICAN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smtClean="0"/>
              <a:t>FREE DISTRIBUTION OF MEDICINE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smtClean="0"/>
              <a:t>BLOOD GROUPING</a:t>
            </a:r>
            <a:endParaRPr lang="en-US" sz="2000" b="1" dirty="0"/>
          </a:p>
        </p:txBody>
      </p:sp>
    </p:spTree>
  </p:cSld>
  <p:clrMapOvr>
    <a:masterClrMapping/>
  </p:clrMapOvr>
  <p:transition spd="slow" advClick="0" advTm="12000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MEDICAL CAMP AT VILLAGE PATRAPADA, KHURDA </a:t>
            </a:r>
            <a:br>
              <a:rPr lang="en-US" sz="3200" b="1" u="sng" dirty="0" smtClean="0">
                <a:solidFill>
                  <a:srgbClr val="FF0000"/>
                </a:solidFill>
              </a:rPr>
            </a:br>
            <a:r>
              <a:rPr lang="en-US" sz="3200" b="1" u="sng" dirty="0" smtClean="0">
                <a:solidFill>
                  <a:schemeClr val="accent3">
                    <a:lumMod val="75000"/>
                  </a:schemeClr>
                </a:solidFill>
              </a:rPr>
              <a:t>26/01/2011  </a:t>
            </a:r>
            <a:endParaRPr lang="en-US" sz="3200" b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8" name="Picture 4" descr="C:\Documents and Settings\ASHRAM\My Documents\medical camps\scan00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828800"/>
            <a:ext cx="66294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688" y="1600200"/>
            <a:ext cx="8382000" cy="4953000"/>
          </a:xfrm>
          <a:solidFill>
            <a:srgbClr val="9F2936"/>
          </a:solidFill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PATRAPADA IS A SMALL VILLAGE 15KMS FROM BHUBANESWAR. THE INHABITANTS ARE MOSTLY DAILY WAGE LABOURERS.  </a:t>
            </a:r>
          </a:p>
          <a:p>
            <a:endParaRPr lang="en-US" sz="2000" dirty="0" smtClean="0"/>
          </a:p>
          <a:p>
            <a:pPr algn="ctr"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FFFF00"/>
                </a:solidFill>
              </a:rPr>
              <a:t>NUMBER OF PATIENTS : 500</a:t>
            </a:r>
          </a:p>
          <a:p>
            <a:pPr>
              <a:buFont typeface="Wingdings" pitchFamily="2" charset="2"/>
              <a:buChar char="q"/>
            </a:pPr>
            <a:r>
              <a:rPr lang="en-US" sz="2000" u="sng" dirty="0" smtClean="0">
                <a:solidFill>
                  <a:srgbClr val="FFFF00"/>
                </a:solidFill>
              </a:rPr>
              <a:t>MAJOR DISEASES</a:t>
            </a:r>
          </a:p>
          <a:p>
            <a:pPr lvl="1">
              <a:buFont typeface="Courier New" pitchFamily="49" charset="0"/>
              <a:buChar char="o"/>
            </a:pPr>
            <a:r>
              <a:rPr lang="en-US" sz="1800" dirty="0" smtClean="0"/>
              <a:t>SCABIES</a:t>
            </a:r>
          </a:p>
          <a:p>
            <a:pPr lvl="1">
              <a:buFont typeface="Courier New" pitchFamily="49" charset="0"/>
              <a:buChar char="o"/>
            </a:pPr>
            <a:r>
              <a:rPr lang="en-US" sz="1800" dirty="0" smtClean="0"/>
              <a:t>FUNGUL INFECTION</a:t>
            </a:r>
          </a:p>
          <a:p>
            <a:pPr lvl="1">
              <a:buFont typeface="Courier New" pitchFamily="49" charset="0"/>
              <a:buChar char="o"/>
            </a:pPr>
            <a:r>
              <a:rPr lang="en-US" sz="1800" dirty="0" smtClean="0"/>
              <a:t>WORMS INFESTATION</a:t>
            </a:r>
          </a:p>
          <a:p>
            <a:pPr algn="ctr"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FFFF00"/>
                </a:solidFill>
              </a:rPr>
              <a:t>SERVICES PROVIDED</a:t>
            </a:r>
          </a:p>
          <a:p>
            <a:pPr marL="342900" lvl="1" indent="-342900">
              <a:buFont typeface="Wingdings" pitchFamily="2" charset="2"/>
              <a:buChar char="q"/>
            </a:pPr>
            <a:r>
              <a:rPr lang="en-US" sz="1800" dirty="0" smtClean="0"/>
              <a:t>FREE  DISRIBUTION OF MEDICINE</a:t>
            </a:r>
            <a:endParaRPr lang="en-US" sz="2000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000" u="sng" dirty="0" smtClean="0">
                <a:solidFill>
                  <a:srgbClr val="FFFF00"/>
                </a:solidFill>
              </a:rPr>
              <a:t>FREE CONSULTANCY BY </a:t>
            </a:r>
          </a:p>
          <a:p>
            <a:pPr lvl="1">
              <a:buFont typeface="Courier New" pitchFamily="49" charset="0"/>
              <a:buChar char="o"/>
            </a:pPr>
            <a:r>
              <a:rPr lang="en-US" sz="1800" dirty="0" smtClean="0"/>
              <a:t>MEDICINE SPECIALISTS</a:t>
            </a:r>
          </a:p>
          <a:p>
            <a:pPr lvl="1">
              <a:buFont typeface="Courier New" pitchFamily="49" charset="0"/>
              <a:buChar char="o"/>
            </a:pPr>
            <a:r>
              <a:rPr lang="en-US" sz="1800" dirty="0" smtClean="0"/>
              <a:t>PEDEATRICIAN</a:t>
            </a:r>
          </a:p>
          <a:p>
            <a:pPr lvl="1">
              <a:buFont typeface="Courier New" pitchFamily="49" charset="0"/>
              <a:buChar char="o"/>
            </a:pPr>
            <a:r>
              <a:rPr lang="en-US" sz="1800" dirty="0" smtClean="0"/>
              <a:t>SKIN SPECIALIST</a:t>
            </a:r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n-US" sz="2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MEDICAL CAMP AT VILLAGE PATRAPADA, KHURDA </a:t>
            </a:r>
            <a:br>
              <a:rPr lang="en-US" sz="3200" b="1" u="sng" dirty="0" smtClean="0">
                <a:solidFill>
                  <a:srgbClr val="FF0000"/>
                </a:solidFill>
              </a:rPr>
            </a:br>
            <a:r>
              <a:rPr lang="en-US" sz="3200" b="1" u="sng" dirty="0" smtClean="0">
                <a:solidFill>
                  <a:schemeClr val="accent3">
                    <a:lumMod val="75000"/>
                  </a:schemeClr>
                </a:solidFill>
              </a:rPr>
              <a:t>26/01/2011  </a:t>
            </a:r>
            <a:endParaRPr lang="en-US" sz="3200" b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12000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CHARITABLE DISPENSARY UNDER CONSTRUCTION AT BHUBANESWAR</a:t>
            </a:r>
            <a:br>
              <a:rPr lang="en-US" sz="3200" b="1" u="sng" dirty="0" smtClean="0">
                <a:solidFill>
                  <a:srgbClr val="FF0000"/>
                </a:solidFill>
              </a:rPr>
            </a:br>
            <a:r>
              <a:rPr lang="en-US" sz="3200" b="1" u="sng" dirty="0" smtClean="0">
                <a:solidFill>
                  <a:schemeClr val="accent3">
                    <a:lumMod val="75000"/>
                  </a:schemeClr>
                </a:solidFill>
              </a:rPr>
              <a:t> 24/02/2011</a:t>
            </a:r>
            <a:endParaRPr lang="en-US" sz="3200" b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2" descr="E:\My Pictures\photo of charitable dispensary 18.02.20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752600"/>
            <a:ext cx="7620000" cy="43434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635</TotalTime>
  <Words>978</Words>
  <Application>Microsoft Office PowerPoint</Application>
  <PresentationFormat>On-screen Show (4:3)</PresentationFormat>
  <Paragraphs>207</Paragraphs>
  <Slides>31</Slides>
  <Notes>3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HIS DIVINE GRACE OM VISHNUPAD 108 TRIDANDI SWAMI  SRI SRIMAT BHAKTI SRAVAN TRITHA GOSWAMI MAHARAJ, FOUNDER ,SRI GOURANGA SEVA SADAN   </vt:lpstr>
      <vt:lpstr>Slide 3</vt:lpstr>
      <vt:lpstr> MEDICAL CAMPS  ORGANISED BY  SRI GOURANGA SEVA SADAN  FROM  JANUARY 2011– JUNE 2011 </vt:lpstr>
      <vt:lpstr>MEDICAL CAMP AT ORPHANAGE AT KHANDAGIRI, BHUBANESWAR  01/O1/2011</vt:lpstr>
      <vt:lpstr>MEDICAL CAMP AT ORPHANAGE AT KHANDAGIRI, BHUBANESWAR  01/O1/2011</vt:lpstr>
      <vt:lpstr>MEDICAL CAMP AT VILLAGE PATRAPADA, KHURDA  26/01/2011  </vt:lpstr>
      <vt:lpstr>MEDICAL CAMP AT VILLAGE PATRAPADA, KHURDA  26/01/2011  </vt:lpstr>
      <vt:lpstr>CHARITABLE DISPENSARY UNDER CONSTRUCTION AT BHUBANESWAR  24/02/2011</vt:lpstr>
      <vt:lpstr>Slide 10</vt:lpstr>
      <vt:lpstr> MEDICAL CAMP FOR THE SENIOR CITIZENS IN MENDHASALA BASTI 27/02/2011</vt:lpstr>
      <vt:lpstr>MEDICAL CAMP FOR THE SENIOR CITIZENS MENDHASALA BASTI,  27/02/2011</vt:lpstr>
      <vt:lpstr> MEDICAL CAMP VILLAGE ANANTAPUR, CUTTACK 02/03/2011  </vt:lpstr>
      <vt:lpstr>MEDICAL CAMP VILLAGE ANANTAPUR, CUTTACK 02/03/2011</vt:lpstr>
      <vt:lpstr>DISTRIBUTION OF MEDICINE AT MEDICAL CAMP KALAYANPUR, NAYAGARH 25/03/2011</vt:lpstr>
      <vt:lpstr>Slide 16</vt:lpstr>
      <vt:lpstr>Slide 17</vt:lpstr>
      <vt:lpstr>Slide 18</vt:lpstr>
      <vt:lpstr>MEDICAL CAMP AT VILLAGE PATRAPADA, KHURDHA  23/04/2011 </vt:lpstr>
      <vt:lpstr>MEDICAL CAMP AT VILLAGE PATRAPADA, KHURDA  23/04/2011 </vt:lpstr>
      <vt:lpstr>MEDICAL  CAMP AT ICCHAPUR, JAGATSINGHPUR 5/05/2011</vt:lpstr>
      <vt:lpstr>MEDICAL  CAMP AT ICCHAPUR, JAGATSINGHPUR 05/05/2011</vt:lpstr>
      <vt:lpstr>Slide 23</vt:lpstr>
      <vt:lpstr>Slide 24</vt:lpstr>
      <vt:lpstr>TREATMENT SPONSORED FOR SHANTI DEVI </vt:lpstr>
      <vt:lpstr>TREATMENT SPONSORED FOR SHANTI DEVI</vt:lpstr>
      <vt:lpstr>Slide 27</vt:lpstr>
      <vt:lpstr>Slide 28</vt:lpstr>
      <vt:lpstr>Slide 29</vt:lpstr>
      <vt:lpstr>Slide 30</vt:lpstr>
      <vt:lpstr>Slide 31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ASHRAM</cp:lastModifiedBy>
  <cp:revision>107</cp:revision>
  <dcterms:created xsi:type="dcterms:W3CDTF">2006-08-16T00:00:00Z</dcterms:created>
  <dcterms:modified xsi:type="dcterms:W3CDTF">2011-06-03T10:07:48Z</dcterms:modified>
</cp:coreProperties>
</file>